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3" r:id="rId5"/>
    <p:sldId id="262" r:id="rId6"/>
    <p:sldId id="271" r:id="rId7"/>
    <p:sldId id="272" r:id="rId8"/>
    <p:sldId id="259" r:id="rId9"/>
    <p:sldId id="260" r:id="rId10"/>
    <p:sldId id="270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5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2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74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79B8E-7DBA-4F78-8AFC-4026B20C287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000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1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0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6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94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2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7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F8EC3-6071-473E-BCAC-F2E20EEB4AD3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D08C3-E9F3-42A4-B769-D996A188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18" Type="http://schemas.openxmlformats.org/officeDocument/2006/relationships/image" Target="../media/image8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17" Type="http://schemas.openxmlformats.org/officeDocument/2006/relationships/image" Target="../media/image83.png"/><Relationship Id="rId2" Type="http://schemas.openxmlformats.org/officeDocument/2006/relationships/image" Target="../media/image68.png"/><Relationship Id="rId16" Type="http://schemas.openxmlformats.org/officeDocument/2006/relationships/image" Target="../media/image82.png"/><Relationship Id="rId20" Type="http://schemas.openxmlformats.org/officeDocument/2006/relationships/image" Target="../media/image8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5" Type="http://schemas.openxmlformats.org/officeDocument/2006/relationships/image" Target="../media/image81.png"/><Relationship Id="rId10" Type="http://schemas.openxmlformats.org/officeDocument/2006/relationships/image" Target="../media/image76.png"/><Relationship Id="rId19" Type="http://schemas.openxmlformats.org/officeDocument/2006/relationships/image" Target="../media/image85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90.png"/><Relationship Id="rId10" Type="http://schemas.openxmlformats.org/officeDocument/2006/relationships/image" Target="../media/image95.png"/><Relationship Id="rId4" Type="http://schemas.openxmlformats.org/officeDocument/2006/relationships/image" Target="../media/image89.png"/><Relationship Id="rId9" Type="http://schemas.openxmlformats.org/officeDocument/2006/relationships/image" Target="../media/image9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831850" y="546290"/>
            <a:ext cx="10528300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b="1" u="sng" dirty="0">
                <a:solidFill>
                  <a:srgbClr val="FF0000"/>
                </a:solidFill>
              </a:rPr>
              <a:t>Bài </a:t>
            </a:r>
            <a:r>
              <a:rPr lang="en-US" b="1" u="sng" dirty="0" smtClean="0">
                <a:solidFill>
                  <a:srgbClr val="FF0000"/>
                </a:solidFill>
              </a:rPr>
              <a:t>11.1</a:t>
            </a:r>
            <a:r>
              <a:rPr lang="vi-VN" b="1" u="sng" dirty="0" smtClean="0">
                <a:solidFill>
                  <a:srgbClr val="FF0000"/>
                </a:solidFill>
              </a:rPr>
              <a:t>:</a:t>
            </a:r>
            <a:r>
              <a:rPr lang="vi-VN" b="1" dirty="0"/>
              <a:t> Hai bóng đèn khi sáng bình thường có điện trở là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7,5</a:t>
            </a:r>
            <a:r>
              <a:rPr lang="el-GR" b="1" dirty="0">
                <a:solidFill>
                  <a:srgbClr val="FF0000"/>
                </a:solidFill>
              </a:rPr>
              <a:t>Ω </a:t>
            </a:r>
            <a:r>
              <a:rPr lang="vi-VN" b="1" dirty="0"/>
              <a:t>và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4,5</a:t>
            </a:r>
            <a:r>
              <a:rPr lang="el-GR" b="1" dirty="0">
                <a:solidFill>
                  <a:srgbClr val="FF0000"/>
                </a:solidFill>
              </a:rPr>
              <a:t>Ω</a:t>
            </a:r>
            <a:r>
              <a:rPr lang="el-GR" b="1" dirty="0"/>
              <a:t>. </a:t>
            </a:r>
            <a:r>
              <a:rPr lang="vi-VN" b="1" dirty="0"/>
              <a:t>Dòng điện chạy qua hai đèn đều có cường độ định mức là </a:t>
            </a:r>
            <a:r>
              <a:rPr lang="vi-VN" b="1" dirty="0">
                <a:solidFill>
                  <a:srgbClr val="FF0000"/>
                </a:solidFill>
              </a:rPr>
              <a:t>I = 0,8A</a:t>
            </a:r>
            <a:r>
              <a:rPr lang="vi-VN" b="1" dirty="0"/>
              <a:t>. Hai đèn này được mắc nối tiếp với nhau và với một điểm điện trở R</a:t>
            </a:r>
            <a:r>
              <a:rPr lang="vi-VN" b="1" baseline="-25000" dirty="0"/>
              <a:t>3</a:t>
            </a:r>
            <a:r>
              <a:rPr lang="vi-VN" b="1" dirty="0"/>
              <a:t> để mắc vào hiệu điện thế </a:t>
            </a:r>
            <a:r>
              <a:rPr lang="vi-VN" b="1" dirty="0">
                <a:solidFill>
                  <a:srgbClr val="FF0000"/>
                </a:solidFill>
              </a:rPr>
              <a:t>U = 12V</a:t>
            </a:r>
          </a:p>
          <a:p>
            <a:r>
              <a:rPr lang="vi-VN" b="1" dirty="0"/>
              <a:t>a) Tính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3</a:t>
            </a:r>
            <a:r>
              <a:rPr lang="vi-VN" b="1" dirty="0"/>
              <a:t> để hai đèn sáng bình thường</a:t>
            </a:r>
          </a:p>
          <a:p>
            <a:r>
              <a:rPr lang="vi-VN" b="1" dirty="0"/>
              <a:t>b) Điện trở R</a:t>
            </a:r>
            <a:r>
              <a:rPr lang="vi-VN" b="1" baseline="-25000" dirty="0"/>
              <a:t>3</a:t>
            </a:r>
            <a:r>
              <a:rPr lang="vi-VN" b="1" dirty="0"/>
              <a:t> được quấn bằng dây nicrom có điện trở suất </a:t>
            </a:r>
            <a:r>
              <a:rPr lang="vi-VN" b="1" dirty="0">
                <a:solidFill>
                  <a:srgbClr val="FF0000"/>
                </a:solidFill>
              </a:rPr>
              <a:t>1,10.10</a:t>
            </a:r>
            <a:r>
              <a:rPr lang="vi-VN" b="1" baseline="30000" dirty="0">
                <a:solidFill>
                  <a:srgbClr val="FF0000"/>
                </a:solidFill>
              </a:rPr>
              <a:t>-6</a:t>
            </a:r>
            <a:r>
              <a:rPr lang="el-GR" b="1" dirty="0">
                <a:solidFill>
                  <a:srgbClr val="FF0000"/>
                </a:solidFill>
              </a:rPr>
              <a:t>Ω.</a:t>
            </a:r>
            <a:r>
              <a:rPr lang="vi-VN" b="1" dirty="0">
                <a:solidFill>
                  <a:srgbClr val="FF0000"/>
                </a:solidFill>
              </a:rPr>
              <a:t>m </a:t>
            </a:r>
            <a:r>
              <a:rPr lang="vi-VN" b="1" dirty="0"/>
              <a:t>và chiều dài là </a:t>
            </a:r>
            <a:r>
              <a:rPr lang="vi-VN" b="1" dirty="0">
                <a:solidFill>
                  <a:srgbClr val="FF0000"/>
                </a:solidFill>
              </a:rPr>
              <a:t>0,8m</a:t>
            </a:r>
            <a:r>
              <a:rPr lang="vi-VN" b="1" dirty="0"/>
              <a:t>. Tính </a:t>
            </a:r>
            <a:r>
              <a:rPr lang="vi-VN" b="1" dirty="0">
                <a:solidFill>
                  <a:srgbClr val="FF0000"/>
                </a:solidFill>
              </a:rPr>
              <a:t>tiết diện</a:t>
            </a:r>
            <a:r>
              <a:rPr lang="vi-VN" b="1" dirty="0"/>
              <a:t> của dây nicrom này</a:t>
            </a:r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831850" y="2215425"/>
            <a:ext cx="1898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2307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254069" y="2300616"/>
            <a:ext cx="56738" cy="426610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3335958" y="2249539"/>
            <a:ext cx="12091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4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1850" y="2677090"/>
            <a:ext cx="27471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R</a:t>
            </a:r>
            <a:r>
              <a:rPr lang="vi-VN" sz="2000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1</a:t>
            </a: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 = 7,5</a:t>
            </a:r>
            <a:r>
              <a:rPr lang="el-GR" sz="2000" b="1" i="0" dirty="0" smtClean="0">
                <a:solidFill>
                  <a:srgbClr val="0070C0"/>
                </a:solidFill>
                <a:effectLst/>
                <a:latin typeface="Open Sans"/>
              </a:rPr>
              <a:t>Ω </a:t>
            </a:r>
            <a:endParaRPr lang="en-US" sz="2000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algn="just">
              <a:lnSpc>
                <a:spcPct val="150000"/>
              </a:lnSpc>
            </a:pP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R</a:t>
            </a:r>
            <a:r>
              <a:rPr lang="vi-VN" sz="2000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2</a:t>
            </a: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 = 4,5</a:t>
            </a:r>
            <a:r>
              <a:rPr lang="el-GR" sz="2000" b="1" i="0" dirty="0" smtClean="0">
                <a:solidFill>
                  <a:srgbClr val="0070C0"/>
                </a:solidFill>
                <a:effectLst/>
                <a:latin typeface="Open Sans"/>
              </a:rPr>
              <a:t>Ω </a:t>
            </a:r>
            <a:endParaRPr lang="en-US" sz="2000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algn="just">
              <a:lnSpc>
                <a:spcPct val="150000"/>
              </a:lnSpc>
            </a:pP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I</a:t>
            </a:r>
            <a:r>
              <a:rPr lang="vi-VN" sz="2000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đm1</a:t>
            </a: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 = I</a:t>
            </a:r>
            <a:r>
              <a:rPr lang="vi-VN" sz="2000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đm2</a:t>
            </a: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 = I = 0,8A</a:t>
            </a:r>
            <a:endParaRPr lang="en-US" sz="2000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algn="just">
              <a:lnSpc>
                <a:spcPct val="150000"/>
              </a:lnSpc>
            </a:pP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U = 12V;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Open Sans"/>
              </a:rPr>
              <a:t>a/ </a:t>
            </a:r>
            <a:r>
              <a:rPr lang="vi-VN" sz="2000" b="1" i="0" dirty="0" smtClean="0">
                <a:solidFill>
                  <a:srgbClr val="FF0000"/>
                </a:solidFill>
                <a:effectLst/>
                <a:latin typeface="Open Sans"/>
              </a:rPr>
              <a:t>R</a:t>
            </a:r>
            <a:r>
              <a:rPr lang="vi-VN" sz="2000" b="1" i="0" baseline="-25000" dirty="0" smtClean="0">
                <a:solidFill>
                  <a:srgbClr val="FF0000"/>
                </a:solidFill>
                <a:effectLst/>
                <a:latin typeface="Open Sans"/>
              </a:rPr>
              <a:t>3</a:t>
            </a:r>
            <a:r>
              <a:rPr lang="vi-VN" sz="2000" b="1" i="0" dirty="0" smtClean="0">
                <a:solidFill>
                  <a:srgbClr val="FF0000"/>
                </a:solidFill>
                <a:effectLst/>
                <a:latin typeface="Open Sans"/>
              </a:rPr>
              <a:t> =? </a:t>
            </a:r>
            <a:endParaRPr lang="en-US" sz="2000" b="1" i="0" dirty="0" smtClean="0">
              <a:solidFill>
                <a:srgbClr val="FF0000"/>
              </a:solidFill>
              <a:effectLst/>
              <a:latin typeface="Open Sans"/>
            </a:endParaRPr>
          </a:p>
          <a:p>
            <a:pPr algn="just">
              <a:lnSpc>
                <a:spcPct val="150000"/>
              </a:lnSpc>
            </a:pPr>
            <a:r>
              <a:rPr lang="en-US" sz="2000" b="1" i="0" dirty="0" smtClean="0">
                <a:solidFill>
                  <a:srgbClr val="0070C0"/>
                </a:solidFill>
                <a:effectLst/>
                <a:latin typeface="Open Sans"/>
              </a:rPr>
              <a:t>b/ </a:t>
            </a:r>
            <a:r>
              <a:rPr lang="el-GR" sz="2000" b="1" i="0" dirty="0" smtClean="0">
                <a:solidFill>
                  <a:srgbClr val="0070C0"/>
                </a:solidFill>
                <a:effectLst/>
                <a:latin typeface="Open Sans"/>
              </a:rPr>
              <a:t>ρ = 1,1.10</a:t>
            </a:r>
            <a:r>
              <a:rPr lang="el-GR" sz="2000" b="1" i="0" baseline="30000" dirty="0" smtClean="0">
                <a:solidFill>
                  <a:srgbClr val="0070C0"/>
                </a:solidFill>
                <a:effectLst/>
                <a:latin typeface="Open Sans"/>
              </a:rPr>
              <a:t>-6</a:t>
            </a:r>
            <a:r>
              <a:rPr lang="el-GR" sz="2000" b="1" i="0" dirty="0" smtClean="0">
                <a:solidFill>
                  <a:srgbClr val="0070C0"/>
                </a:solidFill>
                <a:effectLst/>
                <a:latin typeface="Open Sans"/>
              </a:rPr>
              <a:t>Ω.</a:t>
            </a: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m</a:t>
            </a:r>
            <a:endParaRPr lang="en-US" sz="2000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algn="just">
              <a:lnSpc>
                <a:spcPct val="150000"/>
              </a:lnSpc>
            </a:pP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 </a:t>
            </a:r>
            <a:r>
              <a:rPr lang="en-US" sz="2000" b="1" i="0" dirty="0" smtClean="0">
                <a:solidFill>
                  <a:srgbClr val="0070C0"/>
                </a:solidFill>
                <a:effectLst/>
                <a:latin typeface="Open Sans"/>
              </a:rPr>
              <a:t>   </a:t>
            </a:r>
            <a:r>
              <a:rPr lang="vi-VN" sz="2000" b="1" i="1" dirty="0" smtClean="0">
                <a:solidFill>
                  <a:srgbClr val="0070C0"/>
                </a:solidFill>
                <a:effectLst/>
                <a:latin typeface="Open Sans"/>
              </a:rPr>
              <a:t>l</a:t>
            </a:r>
            <a:r>
              <a:rPr lang="vi-VN" sz="2000" b="1" i="0" dirty="0" smtClean="0">
                <a:solidFill>
                  <a:srgbClr val="0070C0"/>
                </a:solidFill>
                <a:effectLst/>
                <a:latin typeface="Open Sans"/>
              </a:rPr>
              <a:t> = 0,8m</a:t>
            </a:r>
            <a:endParaRPr lang="en-US" sz="2000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algn="just">
              <a:lnSpc>
                <a:spcPct val="150000"/>
              </a:lnSpc>
            </a:pPr>
            <a:r>
              <a:rPr lang="en-US" sz="2000" b="1" i="0" dirty="0" smtClean="0">
                <a:solidFill>
                  <a:srgbClr val="0070C0"/>
                </a:solidFill>
                <a:effectLst/>
                <a:latin typeface="Open Sans"/>
              </a:rPr>
              <a:t>    </a:t>
            </a:r>
            <a:r>
              <a:rPr lang="vi-VN" sz="2000" b="1" i="0" dirty="0" smtClean="0">
                <a:solidFill>
                  <a:srgbClr val="FF0000"/>
                </a:solidFill>
                <a:effectLst/>
                <a:latin typeface="Open Sans"/>
              </a:rPr>
              <a:t>S = ?</a:t>
            </a:r>
            <a:endParaRPr lang="vi-VN" sz="2000" b="1" i="0" dirty="0">
              <a:solidFill>
                <a:srgbClr val="FF0000"/>
              </a:solidFill>
              <a:effectLst/>
              <a:latin typeface="Open San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04124" y="2702324"/>
            <a:ext cx="78695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a. Khi hai đèn sáng bình thường thì cường độ dòng điện qua mạch là</a:t>
            </a:r>
            <a:r>
              <a:rPr lang="en-US" altLang="en-US" sz="2000" b="1" dirty="0" smtClean="0">
                <a:solidFill>
                  <a:srgbClr val="0070C0"/>
                </a:solidFill>
                <a:latin typeface="Open Sans"/>
              </a:rPr>
              <a:t>: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87951" y="2983271"/>
            <a:ext cx="34211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I = I</a:t>
            </a:r>
            <a:r>
              <a:rPr lang="en-US" altLang="en-US" sz="2000" b="1" baseline="-30000" dirty="0">
                <a:solidFill>
                  <a:srgbClr val="0070C0"/>
                </a:solidFill>
                <a:latin typeface="Open Sans"/>
              </a:rPr>
              <a:t>1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= I</a:t>
            </a:r>
            <a:r>
              <a:rPr lang="en-US" altLang="en-US" sz="2000" b="1" baseline="-30000" dirty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= I</a:t>
            </a:r>
            <a:r>
              <a:rPr lang="en-US" altLang="en-US" sz="2000" b="1" baseline="-30000" dirty="0">
                <a:solidFill>
                  <a:srgbClr val="0070C0"/>
                </a:solidFill>
                <a:latin typeface="Open Sans"/>
              </a:rPr>
              <a:t>đm1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= I</a:t>
            </a:r>
            <a:r>
              <a:rPr lang="en-US" altLang="en-US" sz="2000" b="1" baseline="-30000" dirty="0">
                <a:solidFill>
                  <a:srgbClr val="0070C0"/>
                </a:solidFill>
                <a:latin typeface="Open Sans"/>
              </a:rPr>
              <a:t>đm2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= 0,8A</a:t>
            </a:r>
            <a:endParaRPr lang="vi-VN" sz="2000" b="1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0442" y="3947992"/>
            <a:ext cx="21531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R = R</a:t>
            </a:r>
            <a:r>
              <a:rPr lang="en-US" altLang="en-US" sz="2000" b="1" baseline="-30000" dirty="0">
                <a:solidFill>
                  <a:srgbClr val="0070C0"/>
                </a:solidFill>
                <a:latin typeface="Open Sans"/>
              </a:rPr>
              <a:t>1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+ R</a:t>
            </a:r>
            <a:r>
              <a:rPr lang="en-US" altLang="en-US" sz="2000" b="1" baseline="-30000" dirty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+ R</a:t>
            </a:r>
            <a:r>
              <a:rPr lang="en-US" altLang="en-US" sz="2000" b="1" baseline="-30000" dirty="0">
                <a:solidFill>
                  <a:srgbClr val="0070C0"/>
                </a:solidFill>
                <a:latin typeface="Open Sans"/>
              </a:rPr>
              <a:t>3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</a:t>
            </a:r>
            <a:endParaRPr lang="vi-VN" sz="2000" b="1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31262" y="3942236"/>
            <a:ext cx="2573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→ </a:t>
            </a:r>
            <a:r>
              <a:rPr lang="en-US" altLang="en-US" sz="2000" b="1" dirty="0" smtClean="0">
                <a:solidFill>
                  <a:srgbClr val="0070C0"/>
                </a:solidFill>
                <a:latin typeface="Open Sans"/>
              </a:rPr>
              <a:t>R</a:t>
            </a:r>
            <a:r>
              <a:rPr lang="en-US" altLang="en-US" sz="2000" b="1" baseline="-30000" dirty="0" smtClean="0">
                <a:solidFill>
                  <a:srgbClr val="0070C0"/>
                </a:solidFill>
                <a:latin typeface="Open Sans"/>
              </a:rPr>
              <a:t>3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</a:t>
            </a:r>
            <a:r>
              <a:rPr lang="en-US" altLang="en-US" sz="2000" b="1" dirty="0" smtClean="0">
                <a:solidFill>
                  <a:srgbClr val="0070C0"/>
                </a:solidFill>
                <a:latin typeface="Open Sans"/>
              </a:rPr>
              <a:t>=R – (R</a:t>
            </a:r>
            <a:r>
              <a:rPr lang="en-US" altLang="en-US" sz="2000" b="1" baseline="-30000" dirty="0" smtClean="0">
                <a:solidFill>
                  <a:srgbClr val="0070C0"/>
                </a:solidFill>
                <a:latin typeface="Open Sans"/>
              </a:rPr>
              <a:t>1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+ </a:t>
            </a:r>
            <a:r>
              <a:rPr lang="en-US" altLang="en-US" sz="2000" b="1" dirty="0" smtClean="0">
                <a:solidFill>
                  <a:srgbClr val="0070C0"/>
                </a:solidFill>
                <a:latin typeface="Open Sans"/>
              </a:rPr>
              <a:t>R</a:t>
            </a:r>
            <a:r>
              <a:rPr lang="en-US" altLang="en-US" sz="2000" b="1" baseline="-30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altLang="en-US" sz="2000" b="1" dirty="0" smtClean="0">
                <a:solidFill>
                  <a:srgbClr val="0070C0"/>
                </a:solidFill>
                <a:latin typeface="Open Sans"/>
              </a:rPr>
              <a:t>) 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10807" y="4826940"/>
            <a:ext cx="38509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b. Tiết diện của dây nicrom là: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2315" y="2301462"/>
            <a:ext cx="18328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sz="2000" b="1" baseline="-25000" dirty="0">
                <a:solidFill>
                  <a:srgbClr val="0070C0"/>
                </a:solidFill>
                <a:latin typeface="Open Sans"/>
              </a:rPr>
              <a:t>1</a:t>
            </a:r>
            <a:r>
              <a:rPr lang="vi-VN" sz="2000" b="1" dirty="0">
                <a:solidFill>
                  <a:srgbClr val="0070C0"/>
                </a:solidFill>
                <a:latin typeface="Open Sans"/>
              </a:rPr>
              <a:t> </a:t>
            </a:r>
            <a:r>
              <a:rPr lang="en-US" sz="2000" b="1" dirty="0" smtClean="0">
                <a:solidFill>
                  <a:srgbClr val="0070C0"/>
                </a:solidFill>
                <a:latin typeface="Open Sans"/>
              </a:rPr>
              <a:t>nt </a:t>
            </a:r>
            <a:r>
              <a:rPr lang="vi-VN" sz="2000" b="1" dirty="0" smtClean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sz="2000" b="1" baseline="-25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sz="2000" b="1" baseline="-25000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Open Sans"/>
              </a:rPr>
              <a:t>nt </a:t>
            </a:r>
            <a:r>
              <a:rPr lang="vi-VN" sz="2000" b="1" dirty="0" smtClean="0">
                <a:solidFill>
                  <a:srgbClr val="0070C0"/>
                </a:solidFill>
                <a:latin typeface="Open Sans"/>
              </a:rPr>
              <a:t>R</a:t>
            </a:r>
            <a:r>
              <a:rPr lang="en-US" sz="2000" b="1" baseline="-25000" dirty="0" smtClean="0">
                <a:solidFill>
                  <a:srgbClr val="0070C0"/>
                </a:solidFill>
                <a:latin typeface="Open Sans"/>
              </a:rPr>
              <a:t>3</a:t>
            </a:r>
            <a:r>
              <a:rPr lang="en-US" sz="2000" b="1" dirty="0" smtClean="0">
                <a:solidFill>
                  <a:srgbClr val="0070C0"/>
                </a:solidFill>
                <a:latin typeface="Open Sans"/>
              </a:rPr>
              <a:t> </a:t>
            </a:r>
            <a:endParaRPr lang="vi-VN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ình chữ nhật 15"/>
              <p:cNvSpPr/>
              <p:nvPr/>
            </p:nvSpPr>
            <p:spPr>
              <a:xfrm>
                <a:off x="3617589" y="5212083"/>
                <a:ext cx="931665" cy="5527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l-GR" sz="2000" b="1" dirty="0">
                    <a:solidFill>
                      <a:srgbClr val="0070C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589" y="5212083"/>
                <a:ext cx="931665" cy="552715"/>
              </a:xfrm>
              <a:prstGeom prst="rect">
                <a:avLst/>
              </a:prstGeom>
              <a:blipFill>
                <a:blip r:embed="rId2"/>
                <a:stretch>
                  <a:fillRect l="-6536" b="-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ình chữ nhật 16"/>
              <p:cNvSpPr/>
              <p:nvPr/>
            </p:nvSpPr>
            <p:spPr>
              <a:xfrm>
                <a:off x="5666044" y="5212083"/>
                <a:ext cx="1412310" cy="5829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044" y="5212083"/>
                <a:ext cx="1412310" cy="582980"/>
              </a:xfrm>
              <a:prstGeom prst="rect">
                <a:avLst/>
              </a:prstGeom>
              <a:blipFill>
                <a:blip r:embed="rId3"/>
                <a:stretch>
                  <a:fillRect l="-4310" b="-72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ình chữ nhật 17"/>
              <p:cNvSpPr/>
              <p:nvPr/>
            </p:nvSpPr>
            <p:spPr>
              <a:xfrm>
                <a:off x="6963627" y="5329681"/>
                <a:ext cx="2217723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 = 0,29.</a:t>
                </a:r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3627" y="5329681"/>
                <a:ext cx="2217723" cy="407099"/>
              </a:xfrm>
              <a:prstGeom prst="rect">
                <a:avLst/>
              </a:prstGeom>
              <a:blipFill>
                <a:blip r:embed="rId4"/>
                <a:stretch>
                  <a:fillRect l="-275" t="-5970" r="-2198" b="-2686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 18"/>
              <p:cNvSpPr/>
              <p:nvPr/>
            </p:nvSpPr>
            <p:spPr>
              <a:xfrm>
                <a:off x="4538753" y="5205241"/>
                <a:ext cx="1120820" cy="551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→S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000" b="1" dirty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ρ</m:t>
                        </m:r>
                        <m:r>
                          <m:rPr>
                            <m:nor/>
                          </m:rPr>
                          <a:rPr lang="en-US" sz="2000" b="1" i="0" dirty="0" smtClean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2000" b="1" i="0" dirty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Hình chữ nhật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753" y="5205241"/>
                <a:ext cx="1120820" cy="551241"/>
              </a:xfrm>
              <a:prstGeom prst="rect">
                <a:avLst/>
              </a:prstGeom>
              <a:blipFill>
                <a:blip r:embed="rId5"/>
                <a:stretch>
                  <a:fillRect l="-6011" b="-888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 23"/>
              <p:cNvSpPr/>
              <p:nvPr/>
            </p:nvSpPr>
            <p:spPr>
              <a:xfrm>
                <a:off x="8990516" y="5349383"/>
                <a:ext cx="1537024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 = 0,29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𝒎𝒎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Hình chữ nhật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0516" y="5349383"/>
                <a:ext cx="1537024" cy="407099"/>
              </a:xfrm>
              <a:prstGeom prst="rect">
                <a:avLst/>
              </a:prstGeom>
              <a:blipFill>
                <a:blip r:embed="rId6"/>
                <a:stretch>
                  <a:fillRect l="-794" t="-6061" b="-2878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470373" y="3410824"/>
                <a:ext cx="797013" cy="53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000" b="1" dirty="0" smtClean="0">
                    <a:solidFill>
                      <a:srgbClr val="0070C0"/>
                    </a:solidFill>
                    <a:latin typeface="Open Sans"/>
                  </a:rPr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alt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den>
                    </m:f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373" y="3410824"/>
                <a:ext cx="797013" cy="533992"/>
              </a:xfrm>
              <a:prstGeom prst="rect">
                <a:avLst/>
              </a:prstGeom>
              <a:blipFill>
                <a:blip r:embed="rId7"/>
                <a:stretch>
                  <a:fillRect l="-7634" b="-804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3380494" y="4369861"/>
            <a:ext cx="34373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Điện trở R</a:t>
            </a:r>
            <a:r>
              <a:rPr lang="en-US" altLang="en-US" sz="2000" b="1" baseline="-30000" dirty="0">
                <a:solidFill>
                  <a:srgbClr val="0070C0"/>
                </a:solidFill>
                <a:latin typeface="Open Sans"/>
              </a:rPr>
              <a:t>3 </a:t>
            </a:r>
            <a:r>
              <a:rPr lang="en-US" altLang="en-US" sz="2000" b="1" baseline="-30000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en-US" altLang="en-US" sz="2000" b="1" dirty="0" smtClean="0">
                <a:solidFill>
                  <a:srgbClr val="0070C0"/>
                </a:solidFill>
                <a:latin typeface="Open Sans"/>
              </a:rPr>
              <a:t>là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: R</a:t>
            </a:r>
            <a:r>
              <a:rPr lang="en-US" altLang="en-US" sz="2000" b="1" baseline="-30000" dirty="0">
                <a:solidFill>
                  <a:srgbClr val="0070C0"/>
                </a:solidFill>
                <a:latin typeface="Open Sans"/>
              </a:rPr>
              <a:t>3</a:t>
            </a:r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 </a:t>
            </a:r>
            <a:r>
              <a:rPr lang="en-US" altLang="en-US" sz="2000" b="1" dirty="0" smtClean="0">
                <a:solidFill>
                  <a:srgbClr val="0070C0"/>
                </a:solidFill>
                <a:latin typeface="Open Sans"/>
              </a:rPr>
              <a:t>= 3</a:t>
            </a:r>
            <a:r>
              <a:rPr lang="el-GR" altLang="en-US" sz="20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altLang="en-US" sz="2000" b="1" dirty="0" smtClean="0">
                <a:solidFill>
                  <a:srgbClr val="0070C0"/>
                </a:solidFill>
                <a:latin typeface="Open Sans"/>
              </a:rPr>
              <a:t> 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9168" y="3942238"/>
            <a:ext cx="21579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>
                <a:solidFill>
                  <a:srgbClr val="0070C0"/>
                </a:solidFill>
                <a:latin typeface="Open Sans"/>
              </a:rPr>
              <a:t>= 15 - (7,5 + 4,5) </a:t>
            </a:r>
            <a:endParaRPr lang="vi-VN" sz="2000" dirty="0"/>
          </a:p>
        </p:txBody>
      </p:sp>
      <p:sp>
        <p:nvSpPr>
          <p:cNvPr id="13" name="Rectangle 12"/>
          <p:cNvSpPr/>
          <p:nvPr/>
        </p:nvSpPr>
        <p:spPr>
          <a:xfrm>
            <a:off x="9806112" y="3942236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=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3(Ω)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193604" y="3349837"/>
                <a:ext cx="848309" cy="6420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alt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alt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vi-VN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604" y="3349837"/>
                <a:ext cx="848309" cy="6420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98639" y="3472367"/>
                <a:ext cx="11112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alt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(Ω)</m:t>
                      </m:r>
                    </m:oMath>
                  </m:oMathPara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639" y="3472367"/>
                <a:ext cx="1111202" cy="369332"/>
              </a:xfrm>
              <a:prstGeom prst="rect">
                <a:avLst/>
              </a:prstGeom>
              <a:blipFill>
                <a:blip r:embed="rId9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816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0" grpId="0"/>
      <p:bldP spid="11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12" grpId="0"/>
      <p:bldP spid="13" grpId="0"/>
      <p:bldP spid="14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436496" y="546290"/>
            <a:ext cx="11434874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b="1" dirty="0">
                <a:solidFill>
                  <a:srgbClr val="FF0000"/>
                </a:solidFill>
              </a:rPr>
              <a:t>Bài </a:t>
            </a:r>
            <a:r>
              <a:rPr lang="en-US" b="1" dirty="0" smtClean="0">
                <a:solidFill>
                  <a:srgbClr val="FF0000"/>
                </a:solidFill>
              </a:rPr>
              <a:t>11.</a:t>
            </a:r>
            <a:r>
              <a:rPr lang="vi-VN" b="1" dirty="0" smtClean="0">
                <a:solidFill>
                  <a:srgbClr val="FF0000"/>
                </a:solidFill>
              </a:rPr>
              <a:t>10</a:t>
            </a:r>
            <a:r>
              <a:rPr lang="vi-VN" b="1" dirty="0" smtClean="0"/>
              <a:t>:</a:t>
            </a:r>
            <a:r>
              <a:rPr lang="vi-VN" b="1" dirty="0"/>
              <a:t> Hai bóng đèn Đ</a:t>
            </a:r>
            <a:r>
              <a:rPr lang="vi-VN" b="1" baseline="-25000" dirty="0"/>
              <a:t>1</a:t>
            </a:r>
            <a:r>
              <a:rPr lang="vi-VN" b="1" dirty="0"/>
              <a:t> và Đ</a:t>
            </a:r>
            <a:r>
              <a:rPr lang="vi-VN" b="1" baseline="-25000" dirty="0"/>
              <a:t>2</a:t>
            </a:r>
            <a:r>
              <a:rPr lang="vi-VN" b="1" dirty="0"/>
              <a:t> có cùng hiệu điện thế định mức là </a:t>
            </a:r>
            <a:r>
              <a:rPr lang="vi-VN" b="1" dirty="0">
                <a:solidFill>
                  <a:srgbClr val="FF0000"/>
                </a:solidFill>
              </a:rPr>
              <a:t>U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U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6V; </a:t>
            </a:r>
            <a:r>
              <a:rPr lang="vi-VN" b="1" dirty="0"/>
              <a:t>khi sáng bình thường có điện trở tương ứng là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12</a:t>
            </a:r>
            <a:r>
              <a:rPr lang="el-GR" b="1" dirty="0">
                <a:solidFill>
                  <a:srgbClr val="FF0000"/>
                </a:solidFill>
              </a:rPr>
              <a:t>Ω </a:t>
            </a:r>
            <a:r>
              <a:rPr lang="vi-VN" b="1" dirty="0"/>
              <a:t>và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8</a:t>
            </a:r>
            <a:r>
              <a:rPr lang="el-GR" b="1" dirty="0">
                <a:solidFill>
                  <a:srgbClr val="FF0000"/>
                </a:solidFill>
              </a:rPr>
              <a:t>Ω </a:t>
            </a:r>
            <a:r>
              <a:rPr lang="el-GR" b="1" dirty="0"/>
              <a:t>. </a:t>
            </a:r>
            <a:r>
              <a:rPr lang="vi-VN" b="1" dirty="0"/>
              <a:t>Mắc Đ</a:t>
            </a:r>
            <a:r>
              <a:rPr lang="vi-VN" b="1" baseline="-25000" dirty="0"/>
              <a:t>1</a:t>
            </a:r>
            <a:r>
              <a:rPr lang="vi-VN" b="1" dirty="0"/>
              <a:t>, Đ</a:t>
            </a:r>
            <a:r>
              <a:rPr lang="vi-VN" b="1" baseline="-25000" dirty="0"/>
              <a:t>2</a:t>
            </a:r>
            <a:r>
              <a:rPr lang="vi-VN" b="1" dirty="0"/>
              <a:t> cùng với một biến trở vào hiệu điện thế không đổi </a:t>
            </a:r>
            <a:r>
              <a:rPr lang="vi-VN" b="1" dirty="0">
                <a:solidFill>
                  <a:srgbClr val="FF0000"/>
                </a:solidFill>
              </a:rPr>
              <a:t>U = 9V </a:t>
            </a:r>
            <a:r>
              <a:rPr lang="vi-VN" b="1" dirty="0"/>
              <a:t>để hai đèn sáng bình </a:t>
            </a:r>
            <a:r>
              <a:rPr lang="vi-VN" b="1" dirty="0" smtClean="0"/>
              <a:t>thường</a:t>
            </a:r>
            <a:endParaRPr lang="en-US" b="1" dirty="0" smtClean="0"/>
          </a:p>
          <a:p>
            <a:r>
              <a:rPr lang="vi-VN" b="1" dirty="0"/>
              <a:t>a) </a:t>
            </a:r>
            <a:r>
              <a:rPr lang="vi-VN" b="1" dirty="0">
                <a:solidFill>
                  <a:srgbClr val="FF0000"/>
                </a:solidFill>
              </a:rPr>
              <a:t>Vẽ sơ đồ </a:t>
            </a:r>
            <a:r>
              <a:rPr lang="vi-VN" b="1" dirty="0"/>
              <a:t>mạch điện và tính giá trị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b</a:t>
            </a:r>
            <a:r>
              <a:rPr lang="vi-VN" b="1" dirty="0"/>
              <a:t> của biến trở khi hai đèn sáng bình thường</a:t>
            </a:r>
          </a:p>
          <a:p>
            <a:r>
              <a:rPr lang="vi-VN" b="1" dirty="0"/>
              <a:t>b) Biến trở này được quấn bằng dây nicrom có điện trở suất là </a:t>
            </a:r>
            <a:r>
              <a:rPr lang="vi-VN" b="1" dirty="0">
                <a:solidFill>
                  <a:srgbClr val="FF0000"/>
                </a:solidFill>
              </a:rPr>
              <a:t>1,10.10</a:t>
            </a:r>
            <a:r>
              <a:rPr lang="vi-VN" b="1" baseline="30000" dirty="0">
                <a:solidFill>
                  <a:srgbClr val="FF0000"/>
                </a:solidFill>
              </a:rPr>
              <a:t>-6</a:t>
            </a:r>
            <a:r>
              <a:rPr lang="el-GR" b="1" dirty="0">
                <a:solidFill>
                  <a:srgbClr val="FF0000"/>
                </a:solidFill>
              </a:rPr>
              <a:t>Ω.</a:t>
            </a:r>
            <a:r>
              <a:rPr lang="vi-VN" b="1" dirty="0"/>
              <a:t>m và có tiết diện </a:t>
            </a:r>
            <a:r>
              <a:rPr lang="vi-VN" b="1" dirty="0">
                <a:solidFill>
                  <a:srgbClr val="FF0000"/>
                </a:solidFill>
              </a:rPr>
              <a:t>0,8mm</a:t>
            </a:r>
            <a:r>
              <a:rPr lang="vi-VN" b="1" baseline="30000" dirty="0">
                <a:solidFill>
                  <a:srgbClr val="FF0000"/>
                </a:solidFill>
              </a:rPr>
              <a:t>2</a:t>
            </a:r>
            <a:r>
              <a:rPr lang="vi-VN" b="1" dirty="0"/>
              <a:t>. Tính </a:t>
            </a:r>
            <a:r>
              <a:rPr lang="vi-VN" b="1" dirty="0">
                <a:solidFill>
                  <a:srgbClr val="FF0000"/>
                </a:solidFill>
              </a:rPr>
              <a:t>độ dài </a:t>
            </a:r>
            <a:r>
              <a:rPr lang="vi-VN" b="1" dirty="0"/>
              <a:t>tổng cộng của dây quấn biến trở này, biết rằng nó có giá trị lớn nhất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bm</a:t>
            </a:r>
            <a:r>
              <a:rPr lang="vi-VN" b="1" dirty="0">
                <a:solidFill>
                  <a:srgbClr val="FF0000"/>
                </a:solidFill>
              </a:rPr>
              <a:t> = 15R</a:t>
            </a:r>
            <a:r>
              <a:rPr lang="vi-VN" b="1" baseline="-25000" dirty="0">
                <a:solidFill>
                  <a:srgbClr val="FF0000"/>
                </a:solidFill>
              </a:rPr>
              <a:t>b</a:t>
            </a:r>
            <a:r>
              <a:rPr lang="vi-VN" b="1" dirty="0"/>
              <a:t>, trong đó R</a:t>
            </a:r>
            <a:r>
              <a:rPr lang="vi-VN" b="1" baseline="-25000" dirty="0"/>
              <a:t>b</a:t>
            </a:r>
            <a:r>
              <a:rPr lang="vi-VN" b="1" dirty="0"/>
              <a:t> là giá trị tính được ở câu a trên đây</a:t>
            </a:r>
            <a:r>
              <a:rPr lang="vi-VN" b="1" dirty="0" smtClean="0"/>
              <a:t>.</a:t>
            </a:r>
            <a:endParaRPr lang="vi-VN" b="1" dirty="0"/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602747" y="2552570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2307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05689" y="2671948"/>
            <a:ext cx="2639" cy="419792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2667648" y="2577615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85678" y="3014235"/>
                <a:ext cx="2332788" cy="3693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U</a:t>
                </a:r>
                <a:r>
                  <a:rPr lang="vi-VN" b="1" i="0" baseline="-25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đm1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 = U</a:t>
                </a:r>
                <a:r>
                  <a:rPr lang="vi-VN" b="1" i="0" baseline="-25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1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 = 6V </a:t>
                </a:r>
                <a:endParaRPr lang="en-US" b="1" i="0" dirty="0" smtClean="0">
                  <a:solidFill>
                    <a:srgbClr val="00B0F0"/>
                  </a:solidFill>
                  <a:effectLst/>
                  <a:latin typeface="Open Sans"/>
                </a:endParaRPr>
              </a:p>
              <a:p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R</a:t>
                </a:r>
                <a:r>
                  <a:rPr lang="vi-VN" b="1" i="0" baseline="-25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1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 = 12</a:t>
                </a:r>
                <a:r>
                  <a:rPr lang="el-GR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Ω</a:t>
                </a:r>
                <a:endParaRPr lang="en-US" b="1" i="0" dirty="0" smtClean="0">
                  <a:solidFill>
                    <a:srgbClr val="00B0F0"/>
                  </a:solidFill>
                  <a:effectLst/>
                  <a:latin typeface="Open Sans"/>
                </a:endParaRPr>
              </a:p>
              <a:p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U</a:t>
                </a:r>
                <a:r>
                  <a:rPr lang="vi-VN" b="1" i="0" baseline="-25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đm2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 = U</a:t>
                </a:r>
                <a:r>
                  <a:rPr lang="vi-VN" b="1" i="0" baseline="-25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2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 = 6V </a:t>
                </a:r>
                <a:endParaRPr lang="en-US" b="1" i="0" dirty="0" smtClean="0">
                  <a:solidFill>
                    <a:srgbClr val="00B0F0"/>
                  </a:solidFill>
                  <a:effectLst/>
                  <a:latin typeface="Open Sans"/>
                </a:endParaRPr>
              </a:p>
              <a:p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R</a:t>
                </a:r>
                <a:r>
                  <a:rPr lang="vi-VN" b="1" i="0" baseline="-25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2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 = 8</a:t>
                </a:r>
                <a:r>
                  <a:rPr lang="el-GR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Ω</a:t>
                </a:r>
                <a:endParaRPr lang="en-US" b="1" i="0" dirty="0" smtClean="0">
                  <a:solidFill>
                    <a:srgbClr val="00B0F0"/>
                  </a:solidFill>
                  <a:effectLst/>
                  <a:latin typeface="Open Sans"/>
                </a:endParaRPr>
              </a:p>
              <a:p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U 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= 9V;</a:t>
                </a:r>
              </a:p>
              <a:p>
                <a:r>
                  <a:rPr lang="en-US" b="1" dirty="0" smtClean="0">
                    <a:solidFill>
                      <a:srgbClr val="00B0F0"/>
                    </a:solidFill>
                    <a:latin typeface="Open Sans"/>
                  </a:rPr>
                  <a:t>a)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Sơ đồ mạch điện?</a:t>
                </a:r>
                <a:endParaRPr lang="en-US" b="1" i="0" dirty="0" smtClean="0">
                  <a:solidFill>
                    <a:srgbClr val="00B0F0"/>
                  </a:solidFill>
                  <a:effectLst/>
                  <a:latin typeface="Open Sans"/>
                </a:endParaRPr>
              </a:p>
              <a:p>
                <a:r>
                  <a:rPr lang="en-US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  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R</a:t>
                </a:r>
                <a:r>
                  <a:rPr lang="vi-VN" b="1" i="0" baseline="-2500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b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 = ?</a:t>
                </a:r>
              </a:p>
              <a:p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b) </a:t>
                </a:r>
                <a:r>
                  <a:rPr lang="el-GR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ρ = 1,1.10</a:t>
                </a:r>
                <a:r>
                  <a:rPr lang="el-GR" b="1" i="0" baseline="30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-6</a:t>
                </a:r>
                <a:r>
                  <a:rPr lang="el-GR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Ω.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m </a:t>
                </a:r>
                <a:endParaRPr lang="en-US" b="1" i="0" dirty="0" smtClean="0">
                  <a:solidFill>
                    <a:srgbClr val="00B0F0"/>
                  </a:solidFill>
                  <a:effectLst/>
                  <a:latin typeface="Open Sans"/>
                </a:endParaRPr>
              </a:p>
              <a:p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S = 0,8mm</a:t>
                </a:r>
                <a:r>
                  <a:rPr lang="vi-VN" b="1" i="0" baseline="30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2</a:t>
                </a:r>
                <a:endParaRPr lang="en-US" b="1" i="0" baseline="30000" dirty="0" smtClean="0">
                  <a:solidFill>
                    <a:srgbClr val="00B0F0"/>
                  </a:solidFill>
                  <a:effectLst/>
                  <a:latin typeface="Open Sans"/>
                </a:endParaRPr>
              </a:p>
              <a:p>
                <a:r>
                  <a:rPr lang="en-US" b="1" baseline="30000" dirty="0">
                    <a:solidFill>
                      <a:srgbClr val="00B0F0"/>
                    </a:solidFill>
                    <a:latin typeface="Open Sans"/>
                  </a:rPr>
                  <a:t> </a:t>
                </a:r>
                <a:r>
                  <a:rPr lang="en-US" b="1" baseline="30000" dirty="0" smtClean="0">
                    <a:solidFill>
                      <a:srgbClr val="00B0F0"/>
                    </a:solidFill>
                    <a:latin typeface="Open Sans"/>
                  </a:rPr>
                  <a:t>   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 = 0,8.10</a:t>
                </a:r>
                <a:r>
                  <a:rPr lang="vi-VN" b="1" i="0" baseline="30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-6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m</a:t>
                </a:r>
                <a:r>
                  <a:rPr lang="vi-VN" b="1" i="0" baseline="30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2</a:t>
                </a:r>
                <a:endParaRPr lang="en-US" b="1" dirty="0">
                  <a:solidFill>
                    <a:srgbClr val="00B0F0"/>
                  </a:solidFill>
                  <a:latin typeface="Open Sans"/>
                </a:endParaRPr>
              </a:p>
              <a:p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R</a:t>
                </a:r>
                <a:r>
                  <a:rPr lang="vi-VN" b="1" i="0" baseline="-2500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bm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 = 15Rb</a:t>
                </a:r>
                <a:r>
                  <a:rPr lang="en-US" b="1" i="0" dirty="0" smtClean="0">
                    <a:solidFill>
                      <a:srgbClr val="00B0F0"/>
                    </a:solidFill>
                    <a:effectLst/>
                    <a:latin typeface="Open Sans"/>
                  </a:rPr>
                  <a:t> </a:t>
                </a:r>
              </a:p>
              <a:p>
                <a:r>
                  <a:rPr lang="en-US" b="1" dirty="0">
                    <a:solidFill>
                      <a:srgbClr val="00B0F0"/>
                    </a:solidFill>
                    <a:latin typeface="Open Sans"/>
                  </a:rPr>
                  <a:t> </a:t>
                </a:r>
                <a:r>
                  <a:rPr lang="vi-VN" b="1" i="0" dirty="0" smtClean="0">
                    <a:solidFill>
                      <a:srgbClr val="00B0F0"/>
                    </a:solidFill>
                    <a:effectLst/>
                  </a:rPr>
                  <a:t> </a:t>
                </a:r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 smtClean="0">
                        <a:solidFill>
                          <a:srgbClr val="FF0000"/>
                        </a:solidFill>
                        <a:latin typeface=".VnLinus" panose="020B7200000000000000" pitchFamily="34" charset="0"/>
                      </a:rPr>
                      <m:t>l</m:t>
                    </m:r>
                    <m:r>
                      <a:rPr lang="en-US" b="1" i="1" dirty="0">
                        <a:solidFill>
                          <a:srgbClr val="FF0000"/>
                        </a:solidFill>
                        <a:latin typeface=".VnLinus" panose="020B7200000000000000" pitchFamily="34" charset="0"/>
                      </a:rPr>
                      <m:t> </m:t>
                    </m:r>
                  </m:oMath>
                </a14:m>
                <a:r>
                  <a:rPr lang="vi-VN" b="1" i="0" dirty="0" smtClean="0">
                    <a:solidFill>
                      <a:srgbClr val="FF0000"/>
                    </a:solidFill>
                    <a:effectLst/>
                  </a:rPr>
                  <a:t> 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= ?</a:t>
                </a:r>
                <a:endParaRPr lang="vi-VN" b="1" i="0" dirty="0">
                  <a:solidFill>
                    <a:srgbClr val="FF0000"/>
                  </a:solidFill>
                  <a:effectLst/>
                  <a:latin typeface="Open Sans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78" y="3014235"/>
                <a:ext cx="2332788" cy="3693319"/>
              </a:xfrm>
              <a:prstGeom prst="rect">
                <a:avLst/>
              </a:prstGeom>
              <a:blipFill>
                <a:blip r:embed="rId2"/>
                <a:stretch>
                  <a:fillRect l="-2089" t="-825" b="-148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338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934" y="2594624"/>
            <a:ext cx="2440298" cy="131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4164134" y="4383717"/>
                <a:ext cx="133081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𝟕𝟓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64134" y="4383717"/>
                <a:ext cx="1330814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2711057" y="3189444"/>
            <a:ext cx="3346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=&gt;</a:t>
            </a:r>
            <a:r>
              <a:rPr lang="en-US" altLang="en-US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đm1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đm2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1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b="1" baseline="-25000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6V</a:t>
            </a:r>
            <a:endParaRPr lang="en-US" b="1" dirty="0">
              <a:solidFill>
                <a:srgbClr val="0070C0"/>
              </a:solidFill>
              <a:latin typeface="Open San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08976" y="2908834"/>
            <a:ext cx="357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a/ Vì 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hai đèn sáng bình thường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931319" y="3925050"/>
                <a:ext cx="11865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319" y="3925050"/>
                <a:ext cx="1186542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3444966" y="3730542"/>
                <a:ext cx="617477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966" y="3730542"/>
                <a:ext cx="617477" cy="6127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Hình chữ nhật 15"/>
              <p:cNvSpPr/>
              <p:nvPr/>
            </p:nvSpPr>
            <p:spPr>
              <a:xfrm>
                <a:off x="2650737" y="4318504"/>
                <a:ext cx="966098" cy="57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8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737" y="4318504"/>
                <a:ext cx="966098" cy="572208"/>
              </a:xfrm>
              <a:prstGeom prst="rect">
                <a:avLst/>
              </a:prstGeom>
              <a:blipFill>
                <a:blip r:embed="rId7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3502297" y="4253546"/>
                <a:ext cx="617477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97" y="4253546"/>
                <a:ext cx="617477" cy="6127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Hình chữ nhật 15"/>
              <p:cNvSpPr/>
              <p:nvPr/>
            </p:nvSpPr>
            <p:spPr>
              <a:xfrm>
                <a:off x="2666648" y="3799707"/>
                <a:ext cx="966098" cy="57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0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648" y="3799707"/>
                <a:ext cx="966098" cy="572208"/>
              </a:xfrm>
              <a:prstGeom prst="rect">
                <a:avLst/>
              </a:prstGeom>
              <a:blipFill>
                <a:blip r:embed="rId9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4024857" y="3534469"/>
            <a:ext cx="1975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>
                <a:solidFill>
                  <a:srgbClr val="0070C0"/>
                </a:solidFill>
                <a:latin typeface="Open Sans"/>
              </a:rPr>
              <a:t>=&gt; (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1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//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) nt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FF0000"/>
                </a:solidFill>
                <a:latin typeface="Open Sans"/>
              </a:rPr>
              <a:t> </a:t>
            </a:r>
            <a:endParaRPr lang="vi-VN" b="1" dirty="0">
              <a:solidFill>
                <a:srgbClr val="0070C0"/>
              </a:solidFill>
              <a:latin typeface="Open San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24290" y="3543921"/>
            <a:ext cx="1557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mà U = 9V</a:t>
            </a:r>
            <a:endParaRPr lang="en-US" b="1" dirty="0">
              <a:solidFill>
                <a:srgbClr val="0070C0"/>
              </a:solidFill>
              <a:latin typeface="Open San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46619" y="5222673"/>
            <a:ext cx="215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en-US" altLang="en-US" b="1" baseline="-30000" dirty="0" smtClean="0">
                <a:solidFill>
                  <a:srgbClr val="0070C0"/>
                </a:solidFill>
                <a:latin typeface="Open Sans"/>
              </a:rPr>
              <a:t>12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 =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en-US" altLang="en-US" b="1" baseline="-30000" dirty="0" smtClean="0">
                <a:solidFill>
                  <a:srgbClr val="0070C0"/>
                </a:solidFill>
                <a:latin typeface="Open Sans"/>
              </a:rPr>
              <a:t>1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 =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en-US" altLang="en-US" b="1" baseline="-30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=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6V 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50929" y="6009178"/>
            <a:ext cx="2807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Điện trở của biến trở là: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Hình chữ nhật 15"/>
              <p:cNvSpPr/>
              <p:nvPr/>
            </p:nvSpPr>
            <p:spPr>
              <a:xfrm>
                <a:off x="2624290" y="4808995"/>
                <a:ext cx="20365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5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290" y="4808995"/>
                <a:ext cx="2036520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5647735" y="4808824"/>
                <a:ext cx="13244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735" y="4808824"/>
                <a:ext cx="1324402" cy="369332"/>
              </a:xfrm>
              <a:prstGeom prst="rect">
                <a:avLst/>
              </a:prstGeom>
              <a:blipFill>
                <a:blip r:embed="rId1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4358131" y="4811701"/>
                <a:ext cx="1585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𝟕𝟓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131" y="4811701"/>
                <a:ext cx="1585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Hình chữ nhật 15"/>
              <p:cNvSpPr/>
              <p:nvPr/>
            </p:nvSpPr>
            <p:spPr>
              <a:xfrm>
                <a:off x="2644950" y="5649740"/>
                <a:ext cx="1641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8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950" y="5649740"/>
                <a:ext cx="1641668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4159181" y="5666979"/>
                <a:ext cx="17924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𝑽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181" y="5666979"/>
                <a:ext cx="1792478" cy="369332"/>
              </a:xfrm>
              <a:prstGeom prst="rect">
                <a:avLst/>
              </a:prstGeom>
              <a:blipFill>
                <a:blip r:embed="rId1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Hình chữ nhật 15"/>
              <p:cNvSpPr/>
              <p:nvPr/>
            </p:nvSpPr>
            <p:spPr>
              <a:xfrm>
                <a:off x="2658615" y="6496162"/>
                <a:ext cx="1444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b="1" dirty="0" smtClean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0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615" y="6496162"/>
                <a:ext cx="1444434" cy="369332"/>
              </a:xfrm>
              <a:prstGeom prst="rect">
                <a:avLst/>
              </a:prstGeom>
              <a:blipFill>
                <a:blip r:embed="rId15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997805" y="6478300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= 3/1,25 = 2,4(</a:t>
            </a:r>
            <a:r>
              <a:rPr lang="el-GR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Hình chữ nhật 15"/>
              <p:cNvSpPr/>
              <p:nvPr/>
            </p:nvSpPr>
            <p:spPr>
              <a:xfrm>
                <a:off x="7399649" y="4028000"/>
                <a:ext cx="18404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𝒃𝒎𝒂𝒙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 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2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649" y="4028000"/>
                <a:ext cx="184044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8945086" y="3980983"/>
            <a:ext cx="1822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= 15.2,4  = 36 (</a:t>
            </a:r>
            <a:r>
              <a:rPr lang="el-GR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Hình chữ nhật 15"/>
              <p:cNvSpPr/>
              <p:nvPr/>
            </p:nvSpPr>
            <p:spPr>
              <a:xfrm>
                <a:off x="7185017" y="4586553"/>
                <a:ext cx="1034314" cy="5527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l-GR" sz="2000" b="1" dirty="0">
                    <a:solidFill>
                      <a:srgbClr val="0070C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4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017" y="4586553"/>
                <a:ext cx="1034314" cy="552715"/>
              </a:xfrm>
              <a:prstGeom prst="rect">
                <a:avLst/>
              </a:prstGeom>
              <a:blipFill>
                <a:blip r:embed="rId17"/>
                <a:stretch>
                  <a:fillRect l="-6509" b="-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Hình chữ nhật 15"/>
              <p:cNvSpPr/>
              <p:nvPr/>
            </p:nvSpPr>
            <p:spPr>
              <a:xfrm>
                <a:off x="8058567" y="4613437"/>
                <a:ext cx="1318502" cy="5794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=&gt;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1" dirty="0">
                        <a:solidFill>
                          <a:srgbClr val="0070C0"/>
                        </a:solidFill>
                        <a:latin typeface=".VnLinus" panose="020B7200000000000000" pitchFamily="34" charset="0"/>
                      </a:rPr>
                      <m:t>l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.VnLinus" panose="020B7200000000000000" pitchFamily="34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2000" b="1" dirty="0">
                            <a:solidFill>
                              <a:srgbClr val="0070C0"/>
                            </a:solidFill>
                          </a:rPr>
                          <m:t>ρ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5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8567" y="4613437"/>
                <a:ext cx="1318502" cy="579454"/>
              </a:xfrm>
              <a:prstGeom prst="rect">
                <a:avLst/>
              </a:prstGeom>
              <a:blipFill>
                <a:blip r:embed="rId18"/>
                <a:stretch>
                  <a:fillRect l="-509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9127238" y="4586647"/>
                <a:ext cx="1774781" cy="684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i="0" dirty="0" smtClean="0">
                          <a:solidFill>
                            <a:srgbClr val="0070C0"/>
                          </a:solidFill>
                        </a:rPr>
                        <m:t>= </m:t>
                      </m:r>
                      <m:f>
                        <m:fPr>
                          <m:ctrlPr>
                            <a:rPr lang="en-US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𝟑𝟔</m:t>
                          </m:r>
                          <m:r>
                            <a:rPr lang="en-US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 </m:t>
                          </m:r>
                          <m:sSup>
                            <m:sSupPr>
                              <m:ctrlP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r>
                            <a:rPr lang="en-US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7238" y="4586647"/>
                <a:ext cx="1774781" cy="68448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7244784" y="5412574"/>
            <a:ext cx="2727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Độ dài</a:t>
            </a:r>
            <a:r>
              <a:rPr lang="vi-VN" b="1" dirty="0" smtClean="0">
                <a:solidFill>
                  <a:srgbClr val="0070C0"/>
                </a:solidFill>
              </a:rPr>
              <a:t> của </a:t>
            </a:r>
            <a:r>
              <a:rPr lang="vi-VN" b="1" dirty="0">
                <a:solidFill>
                  <a:srgbClr val="0070C0"/>
                </a:solidFill>
              </a:rPr>
              <a:t>dây </a:t>
            </a:r>
            <a:r>
              <a:rPr lang="en-US" b="1" dirty="0" smtClean="0">
                <a:solidFill>
                  <a:srgbClr val="0070C0"/>
                </a:solidFill>
              </a:rPr>
              <a:t>là: 26,2 m</a:t>
            </a:r>
            <a:endParaRPr lang="vi-VN" dirty="0">
              <a:solidFill>
                <a:srgbClr val="0070C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7042177" y="2559891"/>
            <a:ext cx="2639" cy="419792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055365" y="4014991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b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/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0785899" y="4761661"/>
                <a:ext cx="11977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nor/>
                      </m:rPr>
                      <a:rPr lang="en-US" b="1" dirty="0">
                        <a:solidFill>
                          <a:srgbClr val="0070C0"/>
                        </a:solidFill>
                      </a:rPr>
                      <m:t>26,2</m:t>
                    </m:r>
                    <m:r>
                      <a:rPr lang="en-US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</a:rPr>
                  <a:t>(m)</a:t>
                </a:r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5899" y="4761661"/>
                <a:ext cx="1197764" cy="369332"/>
              </a:xfrm>
              <a:prstGeom prst="rect">
                <a:avLst/>
              </a:prstGeom>
              <a:blipFill>
                <a:blip r:embed="rId20"/>
                <a:stretch>
                  <a:fillRect t="-8197" r="-4061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594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332509" y="546290"/>
            <a:ext cx="11625943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b="1" dirty="0">
                <a:solidFill>
                  <a:srgbClr val="FF0000"/>
                </a:solidFill>
              </a:rPr>
              <a:t>Bài </a:t>
            </a:r>
            <a:r>
              <a:rPr lang="vi-VN" b="1" dirty="0" smtClean="0">
                <a:solidFill>
                  <a:srgbClr val="FF0000"/>
                </a:solidFill>
              </a:rPr>
              <a:t>11</a:t>
            </a:r>
            <a:r>
              <a:rPr lang="en-US" b="1" dirty="0" smtClean="0">
                <a:solidFill>
                  <a:srgbClr val="FF0000"/>
                </a:solidFill>
              </a:rPr>
              <a:t>.11</a:t>
            </a:r>
            <a:r>
              <a:rPr lang="vi-VN" b="1" dirty="0" smtClean="0"/>
              <a:t>:</a:t>
            </a:r>
            <a:r>
              <a:rPr lang="vi-VN" b="1" dirty="0"/>
              <a:t> Ba bóng đèn Đ</a:t>
            </a:r>
            <a:r>
              <a:rPr lang="vi-VN" b="1" baseline="-25000" dirty="0"/>
              <a:t>1</a:t>
            </a:r>
            <a:r>
              <a:rPr lang="vi-VN" b="1" dirty="0"/>
              <a:t>, Đ</a:t>
            </a:r>
            <a:r>
              <a:rPr lang="vi-VN" b="1" baseline="-25000" dirty="0"/>
              <a:t>2</a:t>
            </a:r>
            <a:r>
              <a:rPr lang="vi-VN" b="1" dirty="0"/>
              <a:t>, Đ</a:t>
            </a:r>
            <a:r>
              <a:rPr lang="vi-VN" b="1" baseline="-25000" dirty="0"/>
              <a:t>3</a:t>
            </a:r>
            <a:r>
              <a:rPr lang="vi-VN" b="1" dirty="0"/>
              <a:t> có hiệu điện thế định mức tương ứng là U</a:t>
            </a:r>
            <a:r>
              <a:rPr lang="vi-VN" b="1" baseline="-25000" dirty="0"/>
              <a:t>1</a:t>
            </a:r>
            <a:r>
              <a:rPr lang="vi-VN" b="1" dirty="0"/>
              <a:t> = 3V, U</a:t>
            </a:r>
            <a:r>
              <a:rPr lang="vi-VN" b="1" baseline="-25000" dirty="0"/>
              <a:t>2</a:t>
            </a:r>
            <a:r>
              <a:rPr lang="vi-VN" b="1" dirty="0"/>
              <a:t> = U</a:t>
            </a:r>
            <a:r>
              <a:rPr lang="vi-VN" b="1" baseline="-25000" dirty="0"/>
              <a:t>3</a:t>
            </a:r>
            <a:r>
              <a:rPr lang="vi-VN" b="1" dirty="0"/>
              <a:t> = 6V và khi sáng bình thường có điện trở tương ứng là R</a:t>
            </a:r>
            <a:r>
              <a:rPr lang="vi-VN" b="1" baseline="-25000" dirty="0"/>
              <a:t>1</a:t>
            </a:r>
            <a:r>
              <a:rPr lang="vi-VN" b="1" dirty="0"/>
              <a:t> = 2</a:t>
            </a:r>
            <a:r>
              <a:rPr lang="el-GR" b="1" dirty="0"/>
              <a:t>Ω, </a:t>
            </a:r>
            <a:r>
              <a:rPr lang="vi-VN" b="1" dirty="0"/>
              <a:t>R</a:t>
            </a:r>
            <a:r>
              <a:rPr lang="vi-VN" b="1" baseline="-25000" dirty="0"/>
              <a:t>2</a:t>
            </a:r>
            <a:r>
              <a:rPr lang="vi-VN" b="1" dirty="0"/>
              <a:t> = 6</a:t>
            </a:r>
            <a:r>
              <a:rPr lang="el-GR" b="1" dirty="0"/>
              <a:t>Ω, </a:t>
            </a:r>
            <a:r>
              <a:rPr lang="vi-VN" b="1" dirty="0"/>
              <a:t>R</a:t>
            </a:r>
            <a:r>
              <a:rPr lang="vi-VN" b="1" baseline="-25000" dirty="0"/>
              <a:t>3</a:t>
            </a:r>
            <a:r>
              <a:rPr lang="vi-VN" b="1" dirty="0"/>
              <a:t>=12</a:t>
            </a:r>
            <a:r>
              <a:rPr lang="el-GR" b="1" dirty="0" smtClean="0"/>
              <a:t>Ω</a:t>
            </a:r>
            <a:endParaRPr lang="en-US" b="1" dirty="0" smtClean="0"/>
          </a:p>
          <a:p>
            <a:r>
              <a:rPr lang="vi-VN" b="1" dirty="0"/>
              <a:t>a) Hãy chứng tỏ rằng có thể mắc ba bóng đèn này vào hiệu điện thế U = 9V để các đèn khác đều sáng bình thường và vẽ sơ đồ của mạch điện này.</a:t>
            </a:r>
          </a:p>
          <a:p>
            <a:r>
              <a:rPr lang="vi-VN" b="1" dirty="0"/>
              <a:t>b) Thay đèn Đ</a:t>
            </a:r>
            <a:r>
              <a:rPr lang="vi-VN" b="1" baseline="-25000" dirty="0"/>
              <a:t>3</a:t>
            </a:r>
            <a:r>
              <a:rPr lang="vi-VN" b="1" dirty="0"/>
              <a:t> bằng cuộn dây điện trở được quấn bằng dây manganin có </a:t>
            </a:r>
            <a:r>
              <a:rPr lang="vi-VN" b="1" dirty="0" smtClean="0"/>
              <a:t>điện</a:t>
            </a:r>
            <a:r>
              <a:rPr lang="en-US" b="1" dirty="0" smtClean="0"/>
              <a:t> </a:t>
            </a:r>
            <a:r>
              <a:rPr lang="vi-VN" b="1" dirty="0" smtClean="0"/>
              <a:t>trở </a:t>
            </a:r>
            <a:r>
              <a:rPr lang="vi-VN" b="1" dirty="0"/>
              <a:t>suất 0,43. 10</a:t>
            </a:r>
            <a:r>
              <a:rPr lang="vi-VN" b="1" baseline="30000" dirty="0"/>
              <a:t>-6</a:t>
            </a:r>
            <a:r>
              <a:rPr lang="el-GR" b="1" dirty="0"/>
              <a:t>Ω.</a:t>
            </a:r>
            <a:r>
              <a:rPr lang="vi-VN" b="1" dirty="0"/>
              <a:t>m và có chiều dài 8m. Tính tiết diện của dây </a:t>
            </a:r>
            <a:r>
              <a:rPr lang="vi-VN" b="1" dirty="0" smtClean="0"/>
              <a:t>này</a:t>
            </a:r>
            <a:endParaRPr lang="vi-VN" b="1" dirty="0"/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266106" y="2239076"/>
            <a:ext cx="18725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17459" y="0"/>
            <a:ext cx="3025783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759229" y="2323686"/>
            <a:ext cx="31515" cy="46241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2849206" y="2262221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6781" y="2623935"/>
            <a:ext cx="248590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U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đm1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U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1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3V</a:t>
            </a:r>
            <a:endParaRPr lang="en-US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R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1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2</a:t>
            </a:r>
            <a:r>
              <a:rPr lang="el-GR" sz="2000" b="1" i="0" dirty="0" smtClean="0">
                <a:solidFill>
                  <a:srgbClr val="7030A0"/>
                </a:solidFill>
                <a:effectLst/>
                <a:latin typeface="Open Sans"/>
              </a:rPr>
              <a:t>Ω</a:t>
            </a:r>
            <a:endParaRPr lang="en-US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U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đm2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U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2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6V</a:t>
            </a:r>
            <a:endParaRPr lang="en-US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R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2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6</a:t>
            </a:r>
            <a:r>
              <a:rPr lang="el-GR" sz="2000" b="1" i="0" dirty="0" smtClean="0">
                <a:solidFill>
                  <a:srgbClr val="7030A0"/>
                </a:solidFill>
                <a:effectLst/>
                <a:latin typeface="Open Sans"/>
              </a:rPr>
              <a:t>Ω</a:t>
            </a:r>
            <a:endParaRPr lang="en-US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U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đm3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U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2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6V</a:t>
            </a:r>
            <a:endParaRPr lang="en-US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R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3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12</a:t>
            </a:r>
            <a:r>
              <a:rPr lang="el-GR" sz="2000" b="1" i="0" dirty="0" smtClean="0">
                <a:solidFill>
                  <a:srgbClr val="7030A0"/>
                </a:solidFill>
                <a:effectLst/>
                <a:latin typeface="Open Sans"/>
              </a:rPr>
              <a:t>Ω</a:t>
            </a:r>
            <a:endParaRPr lang="en-US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U 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= 9V;</a:t>
            </a:r>
          </a:p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a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Open Sans"/>
              </a:rPr>
              <a:t>/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Sơ đồ mạch điện?</a:t>
            </a:r>
          </a:p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b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Open Sans"/>
              </a:rPr>
              <a:t>/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Thay  </a:t>
            </a:r>
            <a:r>
              <a:rPr lang="en-US" sz="2000" b="1" dirty="0">
                <a:solidFill>
                  <a:srgbClr val="7030A0"/>
                </a:solidFill>
                <a:latin typeface="Open Sans"/>
              </a:rPr>
              <a:t>Đ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3 dây R</a:t>
            </a:r>
            <a:r>
              <a:rPr lang="vi-VN" sz="2000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d</a:t>
            </a:r>
            <a:endParaRPr lang="en-US" sz="2000" b="1" dirty="0" smtClean="0">
              <a:solidFill>
                <a:srgbClr val="7030A0"/>
              </a:solidFill>
              <a:latin typeface="Open Sans"/>
            </a:endParaRPr>
          </a:p>
          <a:p>
            <a:r>
              <a:rPr lang="el-GR" sz="2000" b="1" i="0" dirty="0" smtClean="0">
                <a:solidFill>
                  <a:srgbClr val="7030A0"/>
                </a:solidFill>
                <a:effectLst/>
                <a:latin typeface="Open Sans"/>
              </a:rPr>
              <a:t>ρ </a:t>
            </a:r>
            <a:r>
              <a:rPr lang="el-GR" sz="2000" b="1" i="0" dirty="0" smtClean="0">
                <a:solidFill>
                  <a:srgbClr val="7030A0"/>
                </a:solidFill>
                <a:effectLst/>
                <a:latin typeface="Open Sans"/>
              </a:rPr>
              <a:t>= 0,43.10</a:t>
            </a:r>
            <a:r>
              <a:rPr lang="el-GR" sz="2000" b="1" i="0" baseline="30000" dirty="0" smtClean="0">
                <a:solidFill>
                  <a:srgbClr val="7030A0"/>
                </a:solidFill>
                <a:effectLst/>
                <a:latin typeface="Open Sans"/>
              </a:rPr>
              <a:t>-6</a:t>
            </a:r>
            <a:r>
              <a:rPr lang="el-GR" sz="2000" b="1" i="0" dirty="0" smtClean="0">
                <a:solidFill>
                  <a:srgbClr val="7030A0"/>
                </a:solidFill>
                <a:effectLst/>
                <a:latin typeface="Open Sans"/>
              </a:rPr>
              <a:t>Ω.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m</a:t>
            </a:r>
            <a:endParaRPr lang="en-US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r>
              <a:rPr lang="vi-VN" sz="2000" b="1" i="1" dirty="0" smtClean="0">
                <a:solidFill>
                  <a:srgbClr val="7030A0"/>
                </a:solidFill>
                <a:effectLst/>
                <a:latin typeface="Open Sans"/>
              </a:rPr>
              <a:t>l</a:t>
            </a:r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 = 8m</a:t>
            </a:r>
            <a:endParaRPr lang="en-US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r>
              <a:rPr lang="vi-VN" sz="2000" b="1" i="0" dirty="0" smtClean="0">
                <a:solidFill>
                  <a:srgbClr val="7030A0"/>
                </a:solidFill>
                <a:effectLst/>
                <a:latin typeface="Open Sans"/>
              </a:rPr>
              <a:t>S = ?</a:t>
            </a:r>
            <a:endParaRPr lang="vi-VN" sz="2000" b="1" i="0" dirty="0">
              <a:solidFill>
                <a:srgbClr val="7030A0"/>
              </a:solidFill>
              <a:effectLst/>
              <a:latin typeface="Open Sans"/>
            </a:endParaRPr>
          </a:p>
        </p:txBody>
      </p:sp>
      <p:pic>
        <p:nvPicPr>
          <p:cNvPr id="4098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030" y="3854913"/>
            <a:ext cx="2540351" cy="139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533977" y="482945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U 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= I.R</a:t>
            </a:r>
            <a:r>
              <a:rPr lang="en-US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tđ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 = I.(R</a:t>
            </a:r>
            <a:r>
              <a:rPr lang="en-US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1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 + R</a:t>
            </a:r>
            <a:r>
              <a:rPr lang="en-US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23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)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 = 1,5.(2 + 4) =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9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(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) 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   </a:t>
            </a:r>
            <a:endParaRPr lang="en-US" b="1" i="0" dirty="0">
              <a:solidFill>
                <a:srgbClr val="0070C0"/>
              </a:solidFill>
              <a:effectLst/>
              <a:latin typeface="Open Sans"/>
            </a:endParaRPr>
          </a:p>
        </p:txBody>
      </p:sp>
      <p:pic>
        <p:nvPicPr>
          <p:cNvPr id="17" name="Picture 6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243" y="4277682"/>
            <a:ext cx="2845997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2846847" y="6939630"/>
            <a:ext cx="86098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0" i="0" dirty="0" smtClean="0">
                <a:solidFill>
                  <a:srgbClr val="000000"/>
                </a:solidFill>
                <a:effectLst/>
                <a:latin typeface="Open Sans"/>
              </a:rPr>
              <a:t>Từ </a:t>
            </a:r>
            <a:r>
              <a:rPr lang="vi-VN" b="0" i="0" dirty="0" smtClean="0">
                <a:solidFill>
                  <a:srgbClr val="000000"/>
                </a:solidFill>
                <a:effectLst/>
                <a:latin typeface="Open Sans"/>
              </a:rPr>
              <a:t>(1) và (2) ta thấy cách mắc 3 đèn trên theo sơ đồ là phù hợp với tính chất mạch điện để cả 3 sáng bình thường khi mắc vào nguồn 9V (đpcm).</a:t>
            </a:r>
            <a:endParaRPr lang="vi-VN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34198" y="2623935"/>
            <a:ext cx="2635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Open Sans"/>
              </a:rPr>
              <a:t>a/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23</a:t>
            </a:r>
            <a:r>
              <a:rPr lang="en-US" b="1" baseline="-25000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b="1" baseline="-25000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3</a:t>
            </a:r>
            <a:r>
              <a:rPr lang="en-US" b="1" baseline="-25000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6V 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20017" y="2647663"/>
            <a:ext cx="31125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1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=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3V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9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–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6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– U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23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899945" y="2670831"/>
            <a:ext cx="22725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Open Sans"/>
              </a:rPr>
              <a:t>=&gt; (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Đ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2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</a:t>
            </a:r>
            <a:r>
              <a:rPr lang="en-US" b="1" dirty="0">
                <a:solidFill>
                  <a:srgbClr val="0070C0"/>
                </a:solidFill>
                <a:latin typeface="Open Sans"/>
              </a:rPr>
              <a:t>//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 Đ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3</a:t>
            </a:r>
            <a:r>
              <a:rPr lang="en-US" b="1" dirty="0">
                <a:solidFill>
                  <a:srgbClr val="0070C0"/>
                </a:solidFill>
                <a:latin typeface="Open Sans"/>
              </a:rPr>
              <a:t>) nt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Đ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1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50095" y="2986235"/>
            <a:ext cx="86539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1" dirty="0">
                <a:solidFill>
                  <a:srgbClr val="0070C0"/>
                </a:solidFill>
                <a:latin typeface="Open Sans"/>
              </a:rPr>
              <a:t>Chứng minh 3 đèn sáng bình thường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: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Giả sử 3 đèn đều sáng bình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thường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Hình chữ nhật 15"/>
              <p:cNvSpPr/>
              <p:nvPr/>
            </p:nvSpPr>
            <p:spPr>
              <a:xfrm>
                <a:off x="5971321" y="3335668"/>
                <a:ext cx="3413006" cy="573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3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321" y="3335668"/>
                <a:ext cx="3413006" cy="573683"/>
              </a:xfrm>
              <a:prstGeom prst="rect">
                <a:avLst/>
              </a:prstGeom>
              <a:blipFill>
                <a:blip r:embed="rId4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Hình chữ nhật 15"/>
              <p:cNvSpPr/>
              <p:nvPr/>
            </p:nvSpPr>
            <p:spPr>
              <a:xfrm>
                <a:off x="2950095" y="3327121"/>
                <a:ext cx="3324342" cy="573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𝑻𝒂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ó: 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i="1" dirty="0" smtClean="0">
                    <a:solidFill>
                      <a:srgbClr val="0070C0"/>
                    </a:solidFill>
                    <a:latin typeface="Times New Roman" pitchFamily="18" charset="0"/>
                  </a:rPr>
                  <a:t>=1,5 (A)</a:t>
                </a:r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4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095" y="3327121"/>
                <a:ext cx="3324342" cy="573683"/>
              </a:xfrm>
              <a:prstGeom prst="rect">
                <a:avLst/>
              </a:prstGeom>
              <a:blipFill>
                <a:blip r:embed="rId5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Hình chữ nhật 15"/>
              <p:cNvSpPr/>
              <p:nvPr/>
            </p:nvSpPr>
            <p:spPr>
              <a:xfrm>
                <a:off x="8191088" y="3315339"/>
                <a:ext cx="2461508" cy="5749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den>
                    </m:f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000" b="1" i="1" dirty="0" smtClean="0">
                    <a:solidFill>
                      <a:srgbClr val="0070C0"/>
                    </a:solidFill>
                    <a:latin typeface="Times New Roman" pitchFamily="18" charset="0"/>
                  </a:rPr>
                  <a:t> = 0,5(A)</a:t>
                </a:r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5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088" y="3315339"/>
                <a:ext cx="2461508" cy="574901"/>
              </a:xfrm>
              <a:prstGeom prst="rect">
                <a:avLst/>
              </a:prstGeom>
              <a:blipFill>
                <a:blip r:embed="rId6"/>
                <a:stretch>
                  <a:fillRect r="-1985" b="-42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3770787" y="3863467"/>
            <a:ext cx="48842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Open Sans"/>
              </a:rPr>
              <a:t>=&gt;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I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+ I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3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=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I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1</a:t>
            </a:r>
            <a:r>
              <a:rPr lang="en-US" b="1" dirty="0">
                <a:solidFill>
                  <a:srgbClr val="0070C0"/>
                </a:solidFill>
                <a:latin typeface="Open Sans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(vì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1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+ 0,5 =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1,5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)                   (1)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66932" y="4276453"/>
            <a:ext cx="2137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>
                <a:solidFill>
                  <a:srgbClr val="0070C0"/>
                </a:solidFill>
                <a:latin typeface="Open Sans"/>
              </a:rPr>
              <a:t>Ta có: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I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= I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1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= 1,5A</a:t>
            </a:r>
            <a:endParaRPr lang="vi-VN" b="1" dirty="0">
              <a:solidFill>
                <a:srgbClr val="0070C0"/>
              </a:solidFill>
              <a:latin typeface="Open San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40461" y="4802677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Open Sans"/>
              </a:rPr>
              <a:t>(2)</a:t>
            </a:r>
            <a:r>
              <a:rPr lang="vi-VN" dirty="0" smtClean="0">
                <a:solidFill>
                  <a:srgbClr val="000000"/>
                </a:solidFill>
                <a:latin typeface="Open Sans"/>
              </a:rPr>
              <a:t> </a:t>
            </a:r>
            <a:endParaRPr lang="vi-VN" dirty="0"/>
          </a:p>
        </p:txBody>
      </p:sp>
      <p:sp>
        <p:nvSpPr>
          <p:cNvPr id="29" name="Rectangle 28"/>
          <p:cNvSpPr/>
          <p:nvPr/>
        </p:nvSpPr>
        <p:spPr>
          <a:xfrm>
            <a:off x="2802682" y="5180851"/>
            <a:ext cx="9199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Từ 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(1) và (2) ta thấy cách mắc 3 đèn trên theo sơ đồ là phù hợp với tính chất mạch điện để cả 3 sáng bình thường khi mắc vào nguồn 9V (đpcm).</a:t>
            </a:r>
            <a:endParaRPr lang="vi-VN" b="1" i="0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46135" y="5759201"/>
            <a:ext cx="27359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Open Sans"/>
              </a:rPr>
              <a:t>b/ tiết diện của dây:  </a:t>
            </a:r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Hình chữ nhật 15"/>
              <p:cNvSpPr/>
              <p:nvPr/>
            </p:nvSpPr>
            <p:spPr>
              <a:xfrm>
                <a:off x="3088725" y="6018131"/>
                <a:ext cx="1343850" cy="5527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l-GR" sz="2000" b="1" dirty="0">
                    <a:solidFill>
                      <a:srgbClr val="0070C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l-GR" sz="2000" b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1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725" y="6018131"/>
                <a:ext cx="1343850" cy="552715"/>
              </a:xfrm>
              <a:prstGeom prst="rect">
                <a:avLst/>
              </a:prstGeom>
              <a:blipFill>
                <a:blip r:embed="rId7"/>
                <a:stretch>
                  <a:fillRect l="-5000" b="-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994739" y="6002908"/>
                <a:ext cx="1441420" cy="6166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l-GR" b="1" dirty="0">
                              <a:solidFill>
                                <a:srgbClr val="0070C0"/>
                              </a:solidFill>
                            </a:rPr>
                            <m:t>ρ</m:t>
                          </m:r>
                          <m:r>
                            <a:rPr lang="en-US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739" y="6002908"/>
                <a:ext cx="1441420" cy="6166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253794" y="5984538"/>
                <a:ext cx="1683410" cy="653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𝟒𝟑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.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794" y="5984538"/>
                <a:ext cx="1683410" cy="65338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6866713" y="6174472"/>
                <a:ext cx="206646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𝟖𝟕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. </m:t>
                    </m:r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</m:oMath>
                </a14:m>
                <a:endParaRPr lang="vi-VN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713" y="6174472"/>
                <a:ext cx="2066463" cy="375552"/>
              </a:xfrm>
              <a:prstGeom prst="rect">
                <a:avLst/>
              </a:prstGeom>
              <a:blipFill>
                <a:blip r:embed="rId10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8890691" y="6106712"/>
                <a:ext cx="139166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𝟐𝟖𝟕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</a:rPr>
                  <a:t>m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l-GR" b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691" y="6106712"/>
                <a:ext cx="1391663" cy="375552"/>
              </a:xfrm>
              <a:prstGeom prst="rect">
                <a:avLst/>
              </a:prstGeom>
              <a:blipFill>
                <a:blip r:embed="rId11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7892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8" grpId="0"/>
      <p:bldP spid="31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243420" y="2300616"/>
            <a:ext cx="4064" cy="451241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256032" y="546290"/>
            <a:ext cx="11801856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b="1" u="sng" dirty="0">
                <a:solidFill>
                  <a:srgbClr val="FF0000"/>
                </a:solidFill>
              </a:rPr>
              <a:t>Bài </a:t>
            </a:r>
            <a:r>
              <a:rPr lang="en-US" b="1" u="sng" dirty="0" smtClean="0">
                <a:solidFill>
                  <a:srgbClr val="FF0000"/>
                </a:solidFill>
              </a:rPr>
              <a:t>11.2</a:t>
            </a:r>
            <a:r>
              <a:rPr lang="vi-VN" b="1" u="sng" dirty="0" smtClean="0">
                <a:solidFill>
                  <a:srgbClr val="FF0000"/>
                </a:solidFill>
              </a:rPr>
              <a:t>:</a:t>
            </a:r>
            <a:r>
              <a:rPr lang="vi-VN" b="1" dirty="0"/>
              <a:t> Hai bóng đèn có cùng hiệu điện thế định mức là </a:t>
            </a:r>
            <a:r>
              <a:rPr lang="vi-VN" b="1" dirty="0" smtClean="0">
                <a:solidFill>
                  <a:srgbClr val="FF0000"/>
                </a:solidFill>
              </a:rPr>
              <a:t>6V</a:t>
            </a:r>
            <a:r>
              <a:rPr lang="vi-VN" b="1" dirty="0">
                <a:solidFill>
                  <a:srgbClr val="FF0000"/>
                </a:solidFill>
              </a:rPr>
              <a:t>, </a:t>
            </a:r>
            <a:r>
              <a:rPr lang="vi-VN" b="1" dirty="0"/>
              <a:t>khi đèn sáng bình thường có điện trở tương ứng là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8</a:t>
            </a:r>
            <a:r>
              <a:rPr lang="el-GR" b="1" dirty="0">
                <a:solidFill>
                  <a:srgbClr val="FF0000"/>
                </a:solidFill>
              </a:rPr>
              <a:t>Ω</a:t>
            </a:r>
            <a:r>
              <a:rPr lang="el-GR" b="1" dirty="0"/>
              <a:t> </a:t>
            </a:r>
            <a:r>
              <a:rPr lang="vi-VN" b="1" dirty="0"/>
              <a:t>và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12</a:t>
            </a:r>
            <a:r>
              <a:rPr lang="el-GR" b="1" dirty="0">
                <a:solidFill>
                  <a:srgbClr val="FF0000"/>
                </a:solidFill>
              </a:rPr>
              <a:t>Ω</a:t>
            </a:r>
            <a:r>
              <a:rPr lang="el-GR" b="1" dirty="0"/>
              <a:t>. </a:t>
            </a:r>
            <a:r>
              <a:rPr lang="vi-VN" b="1" dirty="0"/>
              <a:t>Cần mắc hai bóng đèn với một biến trở có </a:t>
            </a:r>
            <a:r>
              <a:rPr lang="vi-VN" b="1" dirty="0" smtClean="0">
                <a:solidFill>
                  <a:srgbClr val="FF0000"/>
                </a:solidFill>
              </a:rPr>
              <a:t>U </a:t>
            </a:r>
            <a:r>
              <a:rPr lang="vi-VN" b="1" dirty="0">
                <a:solidFill>
                  <a:srgbClr val="FF0000"/>
                </a:solidFill>
              </a:rPr>
              <a:t>= 9V </a:t>
            </a:r>
            <a:r>
              <a:rPr lang="vi-VN" b="1" dirty="0"/>
              <a:t>để hai đèn bình thường.</a:t>
            </a:r>
          </a:p>
          <a:p>
            <a:r>
              <a:rPr lang="vi-VN" b="1" dirty="0"/>
              <a:t>a) </a:t>
            </a:r>
            <a:r>
              <a:rPr lang="vi-VN" b="1" dirty="0">
                <a:solidFill>
                  <a:srgbClr val="FF0000"/>
                </a:solidFill>
              </a:rPr>
              <a:t>Vẽ sơ đồ </a:t>
            </a:r>
            <a:r>
              <a:rPr lang="vi-VN" b="1" dirty="0"/>
              <a:t>của đoạn mạch điện trên và tính </a:t>
            </a:r>
            <a:r>
              <a:rPr lang="vi-VN" b="1" dirty="0">
                <a:solidFill>
                  <a:srgbClr val="FF0000"/>
                </a:solidFill>
              </a:rPr>
              <a:t>điện trở </a:t>
            </a:r>
            <a:r>
              <a:rPr lang="vi-VN" b="1" dirty="0"/>
              <a:t>của </a:t>
            </a:r>
            <a:r>
              <a:rPr lang="vi-VN" b="1" dirty="0">
                <a:solidFill>
                  <a:srgbClr val="FF0000"/>
                </a:solidFill>
              </a:rPr>
              <a:t>biến trở </a:t>
            </a:r>
            <a:r>
              <a:rPr lang="vi-VN" b="1" dirty="0"/>
              <a:t>khi đó</a:t>
            </a:r>
          </a:p>
          <a:p>
            <a:r>
              <a:rPr lang="vi-VN" b="1" dirty="0"/>
              <a:t>b) Biến trở được quấn bằng dây hợp kim Nikêlin có điện trở suất là </a:t>
            </a:r>
            <a:r>
              <a:rPr lang="vi-VN" b="1" dirty="0">
                <a:solidFill>
                  <a:srgbClr val="FF0000"/>
                </a:solidFill>
              </a:rPr>
              <a:t>0,40.10</a:t>
            </a:r>
            <a:r>
              <a:rPr lang="vi-VN" b="1" baseline="30000" dirty="0">
                <a:solidFill>
                  <a:srgbClr val="FF0000"/>
                </a:solidFill>
              </a:rPr>
              <a:t>-6</a:t>
            </a:r>
            <a:r>
              <a:rPr lang="el-GR" b="1" dirty="0">
                <a:solidFill>
                  <a:srgbClr val="FF0000"/>
                </a:solidFill>
              </a:rPr>
              <a:t>Ω.</a:t>
            </a:r>
            <a:r>
              <a:rPr lang="vi-VN" b="1" dirty="0">
                <a:solidFill>
                  <a:srgbClr val="FF0000"/>
                </a:solidFill>
              </a:rPr>
              <a:t>m</a:t>
            </a:r>
            <a:r>
              <a:rPr lang="vi-VN" b="1" dirty="0"/>
              <a:t>, tiết diện tròn, chiều dài </a:t>
            </a:r>
            <a:r>
              <a:rPr lang="vi-VN" b="1" dirty="0">
                <a:solidFill>
                  <a:srgbClr val="FF0000"/>
                </a:solidFill>
              </a:rPr>
              <a:t>2m.</a:t>
            </a:r>
            <a:r>
              <a:rPr lang="vi-VN" b="1" dirty="0"/>
              <a:t> Tính đường kính tiết diện </a:t>
            </a:r>
            <a:r>
              <a:rPr lang="vi-VN" b="1" dirty="0">
                <a:solidFill>
                  <a:srgbClr val="FF0000"/>
                </a:solidFill>
              </a:rPr>
              <a:t>d</a:t>
            </a:r>
            <a:r>
              <a:rPr lang="vi-VN" b="1" dirty="0"/>
              <a:t> của dây hợp kim này, biết rằng hiệu điện thế lớn nhất được phép đặt vào hai đầu của biến trở là </a:t>
            </a:r>
            <a:r>
              <a:rPr lang="vi-VN" b="1" dirty="0">
                <a:solidFill>
                  <a:srgbClr val="FF0000"/>
                </a:solidFill>
              </a:rPr>
              <a:t>30V</a:t>
            </a:r>
            <a:r>
              <a:rPr lang="vi-VN" b="1" dirty="0"/>
              <a:t> và khi đó dòng điện chạy qua biến trở có cường độ là </a:t>
            </a:r>
            <a:r>
              <a:rPr lang="vi-VN" b="1" dirty="0">
                <a:solidFill>
                  <a:srgbClr val="FF0000"/>
                </a:solidFill>
              </a:rPr>
              <a:t>2A.</a:t>
            </a:r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215082" y="2247683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2307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2255870" y="2247682"/>
            <a:ext cx="896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0053" y="2683516"/>
            <a:ext cx="21780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đm1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=U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đm2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=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6V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vi-VN" b="1" dirty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1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= 8</a:t>
            </a:r>
            <a:r>
              <a:rPr lang="el-GR" b="1" dirty="0">
                <a:solidFill>
                  <a:srgbClr val="0070C0"/>
                </a:solidFill>
                <a:latin typeface="Open Sans"/>
              </a:rPr>
              <a:t>Ω </a:t>
            </a:r>
            <a:endParaRPr lang="en-US" b="1" dirty="0">
              <a:solidFill>
                <a:srgbClr val="0070C0"/>
              </a:solidFill>
              <a:latin typeface="Open Sans"/>
            </a:endParaRP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R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2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=12</a:t>
            </a:r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Ω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U = 9V;</a:t>
            </a: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a)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vi-VN" b="1" i="0" dirty="0" smtClean="0">
                <a:solidFill>
                  <a:srgbClr val="FF0000"/>
                </a:solidFill>
                <a:effectLst/>
                <a:latin typeface="Open Sans"/>
              </a:rPr>
              <a:t>Sơ đồ mạch điện?</a:t>
            </a:r>
            <a:endParaRPr lang="en-US" b="1" i="0" dirty="0" smtClean="0">
              <a:solidFill>
                <a:srgbClr val="FF000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FF0000"/>
                </a:solidFill>
                <a:effectLst/>
                <a:latin typeface="Open Sans"/>
              </a:rPr>
              <a:t>R</a:t>
            </a:r>
            <a:r>
              <a:rPr lang="vi-VN" b="1" i="0" baseline="-25000" dirty="0" smtClean="0">
                <a:solidFill>
                  <a:srgbClr val="FF0000"/>
                </a:solidFill>
                <a:effectLst/>
                <a:latin typeface="Open Sans"/>
              </a:rPr>
              <a:t>b</a:t>
            </a:r>
            <a:r>
              <a:rPr lang="vi-VN" b="1" i="0" dirty="0" smtClean="0">
                <a:solidFill>
                  <a:srgbClr val="FF0000"/>
                </a:solidFill>
                <a:effectLst/>
                <a:latin typeface="Open Sans"/>
              </a:rPr>
              <a:t> = ?</a:t>
            </a: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b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) </a:t>
            </a:r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ρ =0,4.10</a:t>
            </a:r>
            <a:r>
              <a:rPr lang="el-GR" b="1" i="0" baseline="30000" dirty="0" smtClean="0">
                <a:solidFill>
                  <a:srgbClr val="0070C0"/>
                </a:solidFill>
                <a:effectLst/>
                <a:latin typeface="Open Sans"/>
              </a:rPr>
              <a:t>6</a:t>
            </a:r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Ω.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m 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vi-VN" b="1" i="1" dirty="0" smtClean="0">
                <a:solidFill>
                  <a:srgbClr val="0070C0"/>
                </a:solidFill>
                <a:effectLst/>
                <a:latin typeface="Open Sans"/>
              </a:rPr>
              <a:t>l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2m 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U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bmax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30V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I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b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2A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en-US" b="1" i="0" dirty="0" smtClean="0">
                <a:solidFill>
                  <a:srgbClr val="FF0000"/>
                </a:solidFill>
                <a:effectLst/>
                <a:latin typeface="Open Sans"/>
              </a:rPr>
              <a:t>d</a:t>
            </a:r>
            <a:r>
              <a:rPr lang="vi-VN" b="1" i="0" dirty="0" smtClean="0">
                <a:solidFill>
                  <a:srgbClr val="FF0000"/>
                </a:solidFill>
                <a:effectLst/>
                <a:latin typeface="Open Sans"/>
              </a:rPr>
              <a:t> = ?</a:t>
            </a:r>
            <a:endParaRPr lang="vi-VN" b="1" i="0" dirty="0">
              <a:solidFill>
                <a:srgbClr val="FF0000"/>
              </a:solidFill>
              <a:effectLst/>
              <a:latin typeface="Open San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9" name="Picture 7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667" y="2416072"/>
            <a:ext cx="2419837" cy="1729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3930745" y="4158399"/>
                <a:ext cx="119295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0745" y="4158399"/>
                <a:ext cx="1192955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408739" y="2925455"/>
            <a:ext cx="3346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=&gt;</a:t>
            </a:r>
            <a:r>
              <a:rPr lang="en-US" altLang="en-US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đm1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đm2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1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b="1" baseline="-25000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=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6V</a:t>
            </a:r>
            <a:endParaRPr lang="en-US" b="1" dirty="0">
              <a:solidFill>
                <a:srgbClr val="0070C0"/>
              </a:solidFill>
              <a:latin typeface="Open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21972" y="5084244"/>
            <a:ext cx="215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en-US" altLang="en-US" b="1" baseline="-30000" dirty="0" smtClean="0">
                <a:solidFill>
                  <a:srgbClr val="0070C0"/>
                </a:solidFill>
                <a:latin typeface="Open Sans"/>
              </a:rPr>
              <a:t>12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 =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en-US" altLang="en-US" b="1" baseline="-30000" dirty="0" smtClean="0">
                <a:solidFill>
                  <a:srgbClr val="0070C0"/>
                </a:solidFill>
                <a:latin typeface="Open Sans"/>
              </a:rPr>
              <a:t>1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 =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en-US" altLang="en-US" b="1" baseline="-30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=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6V 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26282" y="5870749"/>
            <a:ext cx="2807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Điện trở của biến trở là: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678515" y="4132506"/>
            <a:ext cx="5120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b/ 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658" y="2644845"/>
            <a:ext cx="357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a/ Vì 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hai đèn sáng bình thường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Hình chữ nhật 15"/>
              <p:cNvSpPr/>
              <p:nvPr/>
            </p:nvSpPr>
            <p:spPr>
              <a:xfrm>
                <a:off x="2299643" y="4670566"/>
                <a:ext cx="20365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3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643" y="4670566"/>
                <a:ext cx="2036520" cy="400110"/>
              </a:xfrm>
              <a:prstGeom prst="rect">
                <a:avLst/>
              </a:prstGeom>
              <a:blipFill>
                <a:blip r:embed="rId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3629001" y="3661061"/>
                <a:ext cx="13244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01" y="3661061"/>
                <a:ext cx="1324402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3142648" y="3505224"/>
                <a:ext cx="617477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648" y="3505224"/>
                <a:ext cx="617477" cy="6127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Hình chữ nhật 15"/>
              <p:cNvSpPr/>
              <p:nvPr/>
            </p:nvSpPr>
            <p:spPr>
              <a:xfrm>
                <a:off x="2348419" y="4093186"/>
                <a:ext cx="966098" cy="57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6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419" y="4093186"/>
                <a:ext cx="966098" cy="572208"/>
              </a:xfrm>
              <a:prstGeom prst="rect">
                <a:avLst/>
              </a:prstGeom>
              <a:blipFill>
                <a:blip r:embed="rId7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5323088" y="4670395"/>
                <a:ext cx="13244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088" y="4670395"/>
                <a:ext cx="1324401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3199979" y="4028228"/>
                <a:ext cx="617477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979" y="4028228"/>
                <a:ext cx="617477" cy="61279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Hình chữ nhật 15"/>
              <p:cNvSpPr/>
              <p:nvPr/>
            </p:nvSpPr>
            <p:spPr>
              <a:xfrm>
                <a:off x="2364330" y="3574389"/>
                <a:ext cx="966098" cy="57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9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4330" y="3574389"/>
                <a:ext cx="966098" cy="572208"/>
              </a:xfrm>
              <a:prstGeom prst="rect">
                <a:avLst/>
              </a:prstGeom>
              <a:blipFill>
                <a:blip r:embed="rId10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033484" y="4673272"/>
                <a:ext cx="1585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𝟕𝟓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484" y="4673272"/>
                <a:ext cx="1585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722539" y="3270480"/>
            <a:ext cx="1975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>
                <a:solidFill>
                  <a:srgbClr val="0070C0"/>
                </a:solidFill>
                <a:latin typeface="Open Sans"/>
              </a:rPr>
              <a:t>=&gt; (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1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//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2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) nt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FF0000"/>
                </a:solidFill>
                <a:latin typeface="Open Sans"/>
              </a:rPr>
              <a:t> </a:t>
            </a:r>
            <a:endParaRPr lang="vi-VN" b="1" dirty="0">
              <a:solidFill>
                <a:srgbClr val="0070C0"/>
              </a:solidFill>
              <a:latin typeface="Open San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21972" y="3279932"/>
            <a:ext cx="1557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mà U = 9V</a:t>
            </a:r>
            <a:endParaRPr lang="en-US" b="1" dirty="0">
              <a:solidFill>
                <a:srgbClr val="0070C0"/>
              </a:solidFill>
              <a:latin typeface="Open San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Hình chữ nhật 15"/>
              <p:cNvSpPr/>
              <p:nvPr/>
            </p:nvSpPr>
            <p:spPr>
              <a:xfrm>
                <a:off x="2320303" y="5511311"/>
                <a:ext cx="1641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3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303" y="5511311"/>
                <a:ext cx="164166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6725478" y="2374812"/>
            <a:ext cx="4064" cy="451241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3834534" y="5528550"/>
                <a:ext cx="17924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𝑽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534" y="5528550"/>
                <a:ext cx="1792478" cy="369332"/>
              </a:xfrm>
              <a:prstGeom prst="rect">
                <a:avLst/>
              </a:prstGeom>
              <a:blipFill>
                <a:blip r:embed="rId1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Hình chữ nhật 15"/>
              <p:cNvSpPr/>
              <p:nvPr/>
            </p:nvSpPr>
            <p:spPr>
              <a:xfrm>
                <a:off x="2333968" y="6357733"/>
                <a:ext cx="1444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b="1" dirty="0" smtClean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6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968" y="6357733"/>
                <a:ext cx="1444434" cy="369332"/>
              </a:xfrm>
              <a:prstGeom prst="rect">
                <a:avLst/>
              </a:prstGeom>
              <a:blipFill>
                <a:blip r:embed="rId14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3673158" y="6339871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= 3/1,25 = 2,4(</a:t>
            </a:r>
            <a:r>
              <a:rPr lang="el-GR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Hình chữ nhật 15"/>
              <p:cNvSpPr/>
              <p:nvPr/>
            </p:nvSpPr>
            <p:spPr>
              <a:xfrm>
                <a:off x="7136661" y="4151513"/>
                <a:ext cx="21593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𝒃𝒎𝒂𝒙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𝒃𝒎𝒂𝒙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b="1" dirty="0" smtClean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 </a:t>
                </a:r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9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6661" y="4151513"/>
                <a:ext cx="2159374" cy="369332"/>
              </a:xfrm>
              <a:prstGeom prst="rect">
                <a:avLst/>
              </a:prstGeom>
              <a:blipFill>
                <a:blip r:embed="rId15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9157348" y="4142817"/>
            <a:ext cx="1632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= 30/2 = 15 (</a:t>
            </a:r>
            <a:r>
              <a:rPr lang="el-GR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Hình chữ nhật 15"/>
              <p:cNvSpPr/>
              <p:nvPr/>
            </p:nvSpPr>
            <p:spPr>
              <a:xfrm>
                <a:off x="7124266" y="4816589"/>
                <a:ext cx="2280648" cy="7437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l-GR" sz="2000" b="1" dirty="0">
                    <a:solidFill>
                      <a:srgbClr val="0070C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l-GR" sz="2000" b="1" dirty="0">
                        <a:solidFill>
                          <a:srgbClr val="0070C0"/>
                        </a:solidFill>
                      </a:rPr>
                      <m:t>ρ</m:t>
                    </m:r>
                    <m:r>
                      <m:rPr>
                        <m:nor/>
                      </m:rPr>
                      <a:rPr lang="en-US" sz="2000" b="1" dirty="0">
                        <a:solidFill>
                          <a:srgbClr val="0070C0"/>
                        </a:solidFill>
                      </a:rPr>
                      <m:t>.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f>
                          <m:fPr>
                            <m:ctrlP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0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π</m:t>
                            </m:r>
                            <m:sSup>
                              <m:sSupPr>
                                <m:ctrlPr>
                                  <a:rPr lang="el-GR" sz="20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41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4266" y="4816589"/>
                <a:ext cx="2280648" cy="743793"/>
              </a:xfrm>
              <a:prstGeom prst="rect">
                <a:avLst/>
              </a:prstGeom>
              <a:blipFill>
                <a:blip r:embed="rId16"/>
                <a:stretch>
                  <a:fillRect l="-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Hình chữ nhật 15"/>
              <p:cNvSpPr/>
              <p:nvPr/>
            </p:nvSpPr>
            <p:spPr>
              <a:xfrm>
                <a:off x="6752297" y="5487229"/>
                <a:ext cx="4314644" cy="747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=&gt; d</a:t>
                </a:r>
                <a:r>
                  <a:rPr lang="en-US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sz="20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m:rPr>
                                <m:nor/>
                              </m:rPr>
                              <a:rPr lang="el-GR" sz="2000" b="1" dirty="0">
                                <a:solidFill>
                                  <a:srgbClr val="0070C0"/>
                                </a:solidFill>
                              </a:rPr>
                              <m:t>ρ</m:t>
                            </m:r>
                            <m: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𝒍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sz="20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π</m:t>
                            </m:r>
                            <m:sSub>
                              <m:sSubPr>
                                <m:ctrlPr>
                                  <a:rPr lang="el-GR" sz="20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sz="20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𝒃𝒎𝒂𝒙𝒙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42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2297" y="5487229"/>
                <a:ext cx="4314644" cy="747064"/>
              </a:xfrm>
              <a:prstGeom prst="rect">
                <a:avLst/>
              </a:prstGeom>
              <a:blipFill>
                <a:blip r:embed="rId17"/>
                <a:stretch>
                  <a:fillRect l="-155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8375459" y="5356143"/>
                <a:ext cx="1996187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b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4. </m:t>
                              </m:r>
                              <m:r>
                                <m:rPr>
                                  <m:nor/>
                                </m:rPr>
                                <a:rPr lang="en-US" b="1" dirty="0">
                                  <a:solidFill>
                                    <a:srgbClr val="0070C0"/>
                                  </a:solidFill>
                                </a:rPr>
                                <m:t>0,4</m:t>
                              </m:r>
                              <m:r>
                                <a:rPr lang="en-US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. </m:t>
                              </m:r>
                              <m:sSup>
                                <m:sSupPr>
                                  <m:ctrlPr>
                                    <a:rPr lang="en-US" b="1" i="1" dirty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dirty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en-US" b="1" i="1" dirty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1" i="1" dirty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sup>
                              </m:sSup>
                              <m:r>
                                <a:rPr lang="en-US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𝟏𝟒</m:t>
                              </m:r>
                              <m:r>
                                <a:rPr lang="en-US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 . </m:t>
                              </m:r>
                              <m:r>
                                <a:rPr lang="en-US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5459" y="5356143"/>
                <a:ext cx="1996187" cy="9106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10271853" y="5650850"/>
                <a:ext cx="1566391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i="0" dirty="0" smtClean="0">
                        <a:solidFill>
                          <a:srgbClr val="0070C0"/>
                        </a:solidFill>
                      </a:rPr>
                      <m:t>= 2,6</m:t>
                    </m:r>
                    <m:r>
                      <a:rPr lang="en-US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(m)</a:t>
                </a:r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1853" y="5650850"/>
                <a:ext cx="1566391" cy="375552"/>
              </a:xfrm>
              <a:prstGeom prst="rect">
                <a:avLst/>
              </a:prstGeom>
              <a:blipFill>
                <a:blip r:embed="rId19"/>
                <a:stretch>
                  <a:fillRect t="-8065" r="-3502" b="-2419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714403" y="4556822"/>
            <a:ext cx="4618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0070C0"/>
                </a:solidFill>
              </a:rPr>
              <a:t>đường kính tiết diện </a:t>
            </a:r>
            <a:r>
              <a:rPr lang="vi-VN" b="1" dirty="0" smtClean="0">
                <a:solidFill>
                  <a:srgbClr val="0070C0"/>
                </a:solidFill>
              </a:rPr>
              <a:t>của </a:t>
            </a:r>
            <a:r>
              <a:rPr lang="vi-VN" b="1" dirty="0">
                <a:solidFill>
                  <a:srgbClr val="0070C0"/>
                </a:solidFill>
              </a:rPr>
              <a:t>dây hợp kim </a:t>
            </a:r>
            <a:r>
              <a:rPr lang="en-US" b="1" dirty="0" smtClean="0">
                <a:solidFill>
                  <a:srgbClr val="0070C0"/>
                </a:solidFill>
              </a:rPr>
              <a:t>là:</a:t>
            </a:r>
            <a:endParaRPr lang="vi-V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113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8" grpId="0"/>
      <p:bldP spid="11" grpId="0"/>
      <p:bldP spid="22" grpId="0"/>
      <p:bldP spid="7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12" grpId="0"/>
      <p:bldP spid="31" grpId="0"/>
      <p:bldP spid="32" grpId="0"/>
      <p:bldP spid="33" grpId="0"/>
      <p:bldP spid="35" grpId="0"/>
      <p:bldP spid="36" grpId="0"/>
      <p:bldP spid="13" grpId="0"/>
      <p:bldP spid="39" grpId="0"/>
      <p:bldP spid="40" grpId="0"/>
      <p:bldP spid="41" grpId="0"/>
      <p:bldP spid="42" grpId="0"/>
      <p:bldP spid="14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308757" y="546290"/>
            <a:ext cx="11625943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b="1" u="sng" dirty="0">
                <a:solidFill>
                  <a:srgbClr val="FF0000"/>
                </a:solidFill>
              </a:rPr>
              <a:t>Bài </a:t>
            </a:r>
            <a:r>
              <a:rPr lang="en-US" b="1" u="sng" dirty="0" smtClean="0">
                <a:solidFill>
                  <a:srgbClr val="FF0000"/>
                </a:solidFill>
              </a:rPr>
              <a:t>11.3</a:t>
            </a:r>
            <a:r>
              <a:rPr lang="vi-VN" b="1" u="sng" dirty="0" smtClean="0">
                <a:solidFill>
                  <a:srgbClr val="FF0000"/>
                </a:solidFill>
              </a:rPr>
              <a:t>:</a:t>
            </a:r>
            <a:r>
              <a:rPr lang="vi-VN" b="1" dirty="0"/>
              <a:t> Hai bóng đèn có </a:t>
            </a:r>
            <a:r>
              <a:rPr lang="en-US" b="1" dirty="0" smtClean="0"/>
              <a:t>HĐT </a:t>
            </a:r>
            <a:r>
              <a:rPr lang="vi-VN" b="1" dirty="0" smtClean="0"/>
              <a:t>định </a:t>
            </a:r>
            <a:r>
              <a:rPr lang="vi-VN" b="1" dirty="0"/>
              <a:t>mức lần lượt là </a:t>
            </a:r>
            <a:r>
              <a:rPr lang="vi-VN" b="1" dirty="0">
                <a:solidFill>
                  <a:srgbClr val="FF0000"/>
                </a:solidFill>
              </a:rPr>
              <a:t>U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6V</a:t>
            </a:r>
            <a:r>
              <a:rPr lang="vi-VN" b="1" dirty="0"/>
              <a:t>, </a:t>
            </a:r>
            <a:r>
              <a:rPr lang="vi-VN" b="1" dirty="0">
                <a:solidFill>
                  <a:srgbClr val="FF0000"/>
                </a:solidFill>
              </a:rPr>
              <a:t>U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3V </a:t>
            </a:r>
            <a:r>
              <a:rPr lang="vi-VN" b="1" dirty="0"/>
              <a:t>và khi sáng bình thường có điện trở tương ứng là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5</a:t>
            </a:r>
            <a:r>
              <a:rPr lang="el-GR" b="1" dirty="0">
                <a:solidFill>
                  <a:srgbClr val="FF0000"/>
                </a:solidFill>
              </a:rPr>
              <a:t>Ω </a:t>
            </a:r>
            <a:r>
              <a:rPr lang="vi-VN" b="1" dirty="0"/>
              <a:t>và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3</a:t>
            </a:r>
            <a:r>
              <a:rPr lang="el-GR" b="1" dirty="0">
                <a:solidFill>
                  <a:srgbClr val="FF0000"/>
                </a:solidFill>
              </a:rPr>
              <a:t>Ω</a:t>
            </a:r>
            <a:r>
              <a:rPr lang="el-GR" b="1" dirty="0"/>
              <a:t>. </a:t>
            </a:r>
            <a:r>
              <a:rPr lang="vi-VN" b="1" dirty="0"/>
              <a:t>Cần mắc hai đèn này với một biến trở vào </a:t>
            </a:r>
            <a:r>
              <a:rPr lang="vi-VN" b="1" dirty="0" smtClean="0">
                <a:solidFill>
                  <a:srgbClr val="FF0000"/>
                </a:solidFill>
              </a:rPr>
              <a:t>U </a:t>
            </a:r>
            <a:r>
              <a:rPr lang="vi-VN" b="1" dirty="0">
                <a:solidFill>
                  <a:srgbClr val="FF0000"/>
                </a:solidFill>
              </a:rPr>
              <a:t>= 9V</a:t>
            </a:r>
            <a:r>
              <a:rPr lang="vi-VN" b="1" dirty="0"/>
              <a:t> để hai đèn sáng bình thường.</a:t>
            </a:r>
          </a:p>
          <a:p>
            <a:r>
              <a:rPr lang="vi-VN" b="1" dirty="0"/>
              <a:t>a) </a:t>
            </a:r>
            <a:r>
              <a:rPr lang="vi-VN" b="1" dirty="0">
                <a:solidFill>
                  <a:srgbClr val="FF0000"/>
                </a:solidFill>
              </a:rPr>
              <a:t>Vẽ sơ đồ </a:t>
            </a:r>
            <a:r>
              <a:rPr lang="vi-VN" b="1" dirty="0"/>
              <a:t>của mạch điện</a:t>
            </a:r>
          </a:p>
          <a:p>
            <a:r>
              <a:rPr lang="vi-VN" b="1" dirty="0"/>
              <a:t>b) Tính </a:t>
            </a:r>
            <a:r>
              <a:rPr lang="vi-VN" b="1" dirty="0">
                <a:solidFill>
                  <a:srgbClr val="FF0000"/>
                </a:solidFill>
              </a:rPr>
              <a:t>điện trở </a:t>
            </a:r>
            <a:r>
              <a:rPr lang="vi-VN" b="1" dirty="0"/>
              <a:t>của biến trở khi đó</a:t>
            </a:r>
          </a:p>
          <a:p>
            <a:r>
              <a:rPr lang="vi-VN" b="1" dirty="0"/>
              <a:t>c) Biến trở này có điện trở lớn nhất là </a:t>
            </a:r>
            <a:r>
              <a:rPr lang="vi-VN" b="1" dirty="0">
                <a:solidFill>
                  <a:srgbClr val="FF0000"/>
                </a:solidFill>
              </a:rPr>
              <a:t>25</a:t>
            </a:r>
            <a:r>
              <a:rPr lang="el-GR" b="1" dirty="0">
                <a:solidFill>
                  <a:srgbClr val="FF0000"/>
                </a:solidFill>
              </a:rPr>
              <a:t>Ω</a:t>
            </a:r>
            <a:r>
              <a:rPr lang="el-GR" b="1" dirty="0"/>
              <a:t>, </a:t>
            </a:r>
            <a:r>
              <a:rPr lang="vi-VN" b="1" dirty="0"/>
              <a:t>được quấn bằng dây nicrom có </a:t>
            </a:r>
            <a:endParaRPr lang="en-US" b="1" dirty="0" smtClean="0"/>
          </a:p>
          <a:p>
            <a:r>
              <a:rPr lang="vi-VN" b="1" dirty="0" smtClean="0"/>
              <a:t>điện </a:t>
            </a:r>
            <a:r>
              <a:rPr lang="vi-VN" b="1" dirty="0"/>
              <a:t>trở suất là </a:t>
            </a:r>
            <a:r>
              <a:rPr lang="vi-VN" b="1" dirty="0">
                <a:solidFill>
                  <a:srgbClr val="FF0000"/>
                </a:solidFill>
              </a:rPr>
              <a:t>1,10.10</a:t>
            </a:r>
            <a:r>
              <a:rPr lang="vi-VN" b="1" baseline="30000" dirty="0">
                <a:solidFill>
                  <a:srgbClr val="FF0000"/>
                </a:solidFill>
              </a:rPr>
              <a:t>-6</a:t>
            </a:r>
            <a:r>
              <a:rPr lang="el-GR" b="1" dirty="0">
                <a:solidFill>
                  <a:srgbClr val="FF0000"/>
                </a:solidFill>
              </a:rPr>
              <a:t>Ω.</a:t>
            </a:r>
            <a:r>
              <a:rPr lang="vi-VN" b="1" dirty="0">
                <a:solidFill>
                  <a:srgbClr val="FF0000"/>
                </a:solidFill>
              </a:rPr>
              <a:t>m</a:t>
            </a:r>
            <a:r>
              <a:rPr lang="vi-VN" b="1" dirty="0"/>
              <a:t>, có tiết diện </a:t>
            </a:r>
            <a:r>
              <a:rPr lang="vi-VN" b="1" dirty="0">
                <a:solidFill>
                  <a:srgbClr val="FF0000"/>
                </a:solidFill>
              </a:rPr>
              <a:t>0,2mm</a:t>
            </a:r>
            <a:r>
              <a:rPr lang="vi-VN" b="1" baseline="30000" dirty="0">
                <a:solidFill>
                  <a:srgbClr val="FF0000"/>
                </a:solidFill>
              </a:rPr>
              <a:t>2</a:t>
            </a:r>
            <a:r>
              <a:rPr lang="vi-VN" b="1" dirty="0"/>
              <a:t>. Tính </a:t>
            </a:r>
            <a:r>
              <a:rPr lang="vi-VN" b="1" dirty="0">
                <a:solidFill>
                  <a:srgbClr val="FF0000"/>
                </a:solidFill>
              </a:rPr>
              <a:t>chiều dài </a:t>
            </a:r>
            <a:r>
              <a:rPr lang="vi-VN" b="1" dirty="0"/>
              <a:t>của dây nicrom này.</a:t>
            </a:r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264375" y="2540109"/>
            <a:ext cx="1898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2307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533375" y="2631709"/>
            <a:ext cx="35891" cy="452700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2683047" y="2561576"/>
            <a:ext cx="1898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4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390761" y="2330996"/>
            <a:ext cx="31290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70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326" y="3244820"/>
            <a:ext cx="2488333" cy="129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5020" y="3001774"/>
            <a:ext cx="21731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U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đm1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U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1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6V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 R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1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5</a:t>
            </a:r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Ω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U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đm2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U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2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3V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 R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2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3</a:t>
            </a:r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Ω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U = 9V</a:t>
            </a: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a)Sơ đồ mạch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điện</a:t>
            </a: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b) R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b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?</a:t>
            </a: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c) </a:t>
            </a:r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ρ = 1,1.10</a:t>
            </a:r>
            <a:r>
              <a:rPr lang="el-GR" b="1" i="0" baseline="30000" dirty="0" smtClean="0">
                <a:solidFill>
                  <a:srgbClr val="0070C0"/>
                </a:solidFill>
                <a:effectLst/>
                <a:latin typeface="Open Sans"/>
              </a:rPr>
              <a:t>-6</a:t>
            </a:r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Ω.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m R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bmax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25</a:t>
            </a:r>
            <a:r>
              <a:rPr lang="el-GR" b="1" i="0" dirty="0" smtClean="0">
                <a:solidFill>
                  <a:srgbClr val="0070C0"/>
                </a:solidFill>
                <a:effectLst/>
                <a:latin typeface="Open Sans"/>
              </a:rPr>
              <a:t>Ω </a:t>
            </a:r>
            <a:endParaRPr lang="en-US" b="1" i="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S=0,2mm</a:t>
            </a:r>
            <a:r>
              <a:rPr lang="vi-VN" b="1" i="0" baseline="30000" dirty="0" smtClean="0">
                <a:solidFill>
                  <a:srgbClr val="0070C0"/>
                </a:solidFill>
                <a:effectLst/>
                <a:latin typeface="Open Sans"/>
              </a:rPr>
              <a:t>2</a:t>
            </a:r>
            <a:endParaRPr lang="en-US" b="1" i="0" baseline="30000" dirty="0" smtClean="0">
              <a:solidFill>
                <a:srgbClr val="0070C0"/>
              </a:solidFill>
              <a:effectLst/>
              <a:latin typeface="Open Sans"/>
            </a:endParaRPr>
          </a:p>
          <a:p>
            <a:r>
              <a:rPr lang="en-US" b="1" baseline="30000" dirty="0">
                <a:solidFill>
                  <a:srgbClr val="0070C0"/>
                </a:solidFill>
                <a:latin typeface="Open Sans"/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  <a:latin typeface="Open Sans"/>
              </a:rPr>
              <a:t>  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=0,2.10</a:t>
            </a:r>
            <a:r>
              <a:rPr lang="vi-VN" b="1" i="0" baseline="30000" dirty="0" smtClean="0">
                <a:solidFill>
                  <a:srgbClr val="0070C0"/>
                </a:solidFill>
                <a:effectLst/>
                <a:latin typeface="Open Sans"/>
              </a:rPr>
              <a:t>-6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m</a:t>
            </a:r>
            <a:r>
              <a:rPr lang="vi-VN" b="1" i="0" baseline="30000" dirty="0" smtClean="0">
                <a:solidFill>
                  <a:srgbClr val="0070C0"/>
                </a:solidFill>
                <a:effectLst/>
                <a:latin typeface="Open Sans"/>
              </a:rPr>
              <a:t>2</a:t>
            </a:r>
            <a:endParaRPr lang="en-US" b="1" dirty="0">
              <a:solidFill>
                <a:srgbClr val="0070C0"/>
              </a:solidFill>
              <a:latin typeface="Open Sans"/>
            </a:endParaRPr>
          </a:p>
          <a:p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</a:t>
            </a:r>
            <a:r>
              <a:rPr lang="vi-VN" b="1" i="1" dirty="0" smtClean="0">
                <a:solidFill>
                  <a:srgbClr val="0070C0"/>
                </a:solidFill>
                <a:effectLst/>
                <a:latin typeface="Open Sans"/>
              </a:rPr>
              <a:t>l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?</a:t>
            </a:r>
            <a:endParaRPr lang="vi-VN" b="1" i="0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956468" y="3029045"/>
            <a:ext cx="312906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8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8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58556" y="5038681"/>
            <a:ext cx="89619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(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vì nếu biến trở mắc song song với R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1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thì khi đó I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mạch chính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I</a:t>
            </a:r>
            <a:r>
              <a:rPr lang="vi-VN" b="1" i="0" baseline="-25000" dirty="0" smtClean="0">
                <a:solidFill>
                  <a:srgbClr val="0070C0"/>
                </a:solidFill>
                <a:effectLst/>
                <a:latin typeface="Open Sans"/>
              </a:rPr>
              <a:t>đm2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= 1A &lt; 1,2A)</a:t>
            </a:r>
            <a:endParaRPr lang="vi-VN" b="1" i="0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29973" y="2950484"/>
            <a:ext cx="4304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solidFill>
                  <a:srgbClr val="0070C0"/>
                </a:solidFill>
                <a:latin typeface="Open Sans"/>
              </a:rPr>
              <a:t>a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/ ta có: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=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en-US" b="1" baseline="-25000" dirty="0" smtClean="0">
                <a:solidFill>
                  <a:srgbClr val="0070C0"/>
                </a:solidFill>
                <a:latin typeface="Open Sans"/>
              </a:rPr>
              <a:t>đm1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+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U</a:t>
            </a:r>
            <a:r>
              <a:rPr lang="en-US" b="1" baseline="-25000" dirty="0" smtClean="0">
                <a:solidFill>
                  <a:srgbClr val="0070C0"/>
                </a:solidFill>
                <a:latin typeface="Open Sans"/>
              </a:rPr>
              <a:t>đm2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vì: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9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= 6 + 3) 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10277" y="2954568"/>
            <a:ext cx="3310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>
                <a:solidFill>
                  <a:srgbClr val="0070C0"/>
                </a:solidFill>
                <a:latin typeface="Open Sans"/>
              </a:rPr>
              <a:t>=&gt;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hai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đèn nối tiếp với nhau.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Hình chữ nhật 15"/>
              <p:cNvSpPr/>
              <p:nvPr/>
            </p:nvSpPr>
            <p:spPr>
              <a:xfrm>
                <a:off x="2793241" y="3315603"/>
                <a:ext cx="1471044" cy="57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6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241" y="3315603"/>
                <a:ext cx="1471044" cy="572208"/>
              </a:xfrm>
              <a:prstGeom prst="rect">
                <a:avLst/>
              </a:prstGeom>
              <a:blipFill>
                <a:blip r:embed="rId3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4519489" y="3359715"/>
                <a:ext cx="12378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489" y="3359715"/>
                <a:ext cx="1237838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053795" y="3245490"/>
                <a:ext cx="617477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795" y="3245490"/>
                <a:ext cx="617477" cy="6127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Hình chữ nhật 15"/>
              <p:cNvSpPr/>
              <p:nvPr/>
            </p:nvSpPr>
            <p:spPr>
              <a:xfrm>
                <a:off x="6070464" y="3222489"/>
                <a:ext cx="1419748" cy="57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9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464" y="3222489"/>
                <a:ext cx="1419748" cy="572208"/>
              </a:xfrm>
              <a:prstGeom prst="rect">
                <a:avLst/>
              </a:prstGeom>
              <a:blipFill>
                <a:blip r:embed="rId6"/>
                <a:stretch>
                  <a:fillRect b="-53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7804481" y="3322229"/>
                <a:ext cx="10134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4481" y="3322229"/>
                <a:ext cx="1013419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7305291" y="3192990"/>
                <a:ext cx="617477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291" y="3192990"/>
                <a:ext cx="617477" cy="6127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758556" y="3872445"/>
            <a:ext cx="1604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Open Sans"/>
              </a:rPr>
              <a:t>=&gt;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I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đm1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&gt; I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đm2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31177" y="4182257"/>
            <a:ext cx="71524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Open Sans"/>
              </a:rPr>
              <a:t>=&gt;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để hai đèn sáng bình thường thì đèn 1 phải nằm ở nhánh chính và đèn 2 nằm ở nhánh rẽ 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31715" y="4747352"/>
            <a:ext cx="4879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>
                <a:solidFill>
                  <a:srgbClr val="0070C0"/>
                </a:solidFill>
                <a:latin typeface="Open Sans"/>
              </a:rPr>
              <a:t>=&gt;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biến trở cần phải mắc song song với R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2</a:t>
            </a:r>
            <a:endParaRPr lang="vi-VN" b="1" dirty="0">
              <a:solidFill>
                <a:srgbClr val="0070C0"/>
              </a:solidFill>
              <a:latin typeface="Open San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02718" y="6204455"/>
            <a:ext cx="2902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 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c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/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Chiều dài của dây 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là</a:t>
            </a:r>
            <a:r>
              <a:rPr lang="vi-VN" b="1" i="0" dirty="0" smtClean="0">
                <a:solidFill>
                  <a:srgbClr val="0070C0"/>
                </a:solidFill>
                <a:effectLst/>
                <a:latin typeface="Open Sans"/>
              </a:rPr>
              <a:t>:</a:t>
            </a:r>
            <a:endParaRPr lang="vi-VN" b="1" i="0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29973" y="5404757"/>
            <a:ext cx="28416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1" dirty="0" smtClean="0">
                <a:solidFill>
                  <a:srgbClr val="0070C0"/>
                </a:solidFill>
                <a:latin typeface="Open Sans"/>
              </a:rPr>
              <a:t>b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/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 I</a:t>
            </a:r>
            <a:r>
              <a:rPr lang="vi-VN" b="1" baseline="-25000" dirty="0" smtClean="0">
                <a:solidFill>
                  <a:srgbClr val="0070C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= I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đm1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– I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đm2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= 0,2A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76917" y="5798597"/>
            <a:ext cx="2614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0070C0"/>
                </a:solidFill>
                <a:latin typeface="Open Sans"/>
              </a:rPr>
              <a:t>Điện trở của biến trở: 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32261" y="5439094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b="1" dirty="0">
                <a:solidFill>
                  <a:srgbClr val="0070C0"/>
                </a:solidFill>
                <a:latin typeface="Open Sans"/>
              </a:rPr>
              <a:t>U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= U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đm2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= 3V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83287" y="5816860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0070C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 = U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0070C0"/>
                </a:solidFill>
                <a:latin typeface="Open Sans"/>
              </a:rPr>
              <a:t>/I</a:t>
            </a:r>
            <a:r>
              <a:rPr lang="vi-VN" b="1" baseline="-25000" dirty="0">
                <a:solidFill>
                  <a:srgbClr val="0070C0"/>
                </a:solidFill>
                <a:latin typeface="Open Sans"/>
              </a:rPr>
              <a:t>b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80356" y="5808426"/>
            <a:ext cx="96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0070C0"/>
                </a:solidFill>
                <a:latin typeface="Open Sans"/>
              </a:rPr>
              <a:t>= 3/0,2 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227355" y="5808426"/>
            <a:ext cx="978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0070C0"/>
                </a:solidFill>
                <a:latin typeface="Open Sans"/>
              </a:rPr>
              <a:t>= </a:t>
            </a:r>
            <a:r>
              <a:rPr lang="vi-VN" b="1" dirty="0" smtClean="0">
                <a:solidFill>
                  <a:srgbClr val="0070C0"/>
                </a:solidFill>
                <a:latin typeface="Open Sans"/>
              </a:rPr>
              <a:t>15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(</a:t>
            </a:r>
            <a:r>
              <a:rPr lang="el-GR" b="1" dirty="0" smtClean="0">
                <a:solidFill>
                  <a:srgbClr val="0070C0"/>
                </a:solidFill>
                <a:latin typeface="Open Sans"/>
              </a:rPr>
              <a:t>Ω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)</a:t>
            </a:r>
            <a:endParaRPr lang="el-GR" b="1" dirty="0">
              <a:solidFill>
                <a:srgbClr val="0070C0"/>
              </a:solidFill>
              <a:latin typeface="Open San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Hình chữ nhật 15"/>
              <p:cNvSpPr/>
              <p:nvPr/>
            </p:nvSpPr>
            <p:spPr>
              <a:xfrm>
                <a:off x="5246655" y="6186192"/>
                <a:ext cx="931665" cy="5527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l-GR" sz="2000" b="1" dirty="0">
                    <a:solidFill>
                      <a:srgbClr val="0070C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2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655" y="6186192"/>
                <a:ext cx="931665" cy="552715"/>
              </a:xfrm>
              <a:prstGeom prst="rect">
                <a:avLst/>
              </a:prstGeom>
              <a:blipFill>
                <a:blip r:embed="rId9"/>
                <a:stretch>
                  <a:fillRect l="-7190" b="-888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Hình chữ nhật 15"/>
              <p:cNvSpPr/>
              <p:nvPr/>
            </p:nvSpPr>
            <p:spPr>
              <a:xfrm>
                <a:off x="6191221" y="6177758"/>
                <a:ext cx="1470049" cy="6292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=&gt;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1" dirty="0">
                        <a:solidFill>
                          <a:srgbClr val="0070C0"/>
                        </a:solidFill>
                        <a:latin typeface=".VnLinus" panose="020B7200000000000000" pitchFamily="34" charset="0"/>
                      </a:rPr>
                      <m:t>l</m:t>
                    </m:r>
                    <m:r>
                      <a:rPr lang="en-US" sz="2000" b="1" i="1" dirty="0">
                        <a:solidFill>
                          <a:srgbClr val="0070C0"/>
                        </a:solidFill>
                        <a:latin typeface=".VnLinus" panose="020B7200000000000000" pitchFamily="34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2000" b="1" dirty="0">
                            <a:solidFill>
                              <a:srgbClr val="0070C0"/>
                            </a:solidFill>
                          </a:rPr>
                          <m:t>ρ</m:t>
                        </m:r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3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221" y="6177758"/>
                <a:ext cx="1470049" cy="629275"/>
              </a:xfrm>
              <a:prstGeom prst="rect">
                <a:avLst/>
              </a:prstGeom>
              <a:blipFill>
                <a:blip r:embed="rId10"/>
                <a:stretch>
                  <a:fillRect l="-456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7424337" y="6123095"/>
                <a:ext cx="1805238" cy="684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4337" y="6123095"/>
                <a:ext cx="1805238" cy="6844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9081168" y="6307729"/>
                <a:ext cx="14895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l-GR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168" y="6307729"/>
                <a:ext cx="1489510" cy="369332"/>
              </a:xfrm>
              <a:prstGeom prst="rect">
                <a:avLst/>
              </a:prstGeom>
              <a:blipFill>
                <a:blip r:embed="rId1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2532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6" grpId="0"/>
      <p:bldP spid="16" grpId="0"/>
      <p:bldP spid="10" grpId="0"/>
      <p:bldP spid="11" grpId="0"/>
      <p:bldP spid="19" grpId="0"/>
      <p:bldP spid="20" grpId="0"/>
      <p:bldP spid="21" grpId="0"/>
      <p:bldP spid="12" grpId="0"/>
      <p:bldP spid="13" grpId="0"/>
      <p:bldP spid="14" grpId="0"/>
      <p:bldP spid="25" grpId="0"/>
      <p:bldP spid="15" grpId="0"/>
      <p:bldP spid="17" grpId="0"/>
      <p:bldP spid="18" grpId="0"/>
      <p:bldP spid="22" grpId="0"/>
      <p:bldP spid="23" grpId="0"/>
      <p:bldP spid="24" grpId="0"/>
      <p:bldP spid="32" grpId="0"/>
      <p:bldP spid="33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308757" y="546290"/>
            <a:ext cx="11590317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vi-VN" b="1" dirty="0">
                <a:solidFill>
                  <a:srgbClr val="FF0000"/>
                </a:solidFill>
              </a:rPr>
              <a:t>Bài </a:t>
            </a:r>
            <a:r>
              <a:rPr lang="en-US" b="1" dirty="0" smtClean="0">
                <a:solidFill>
                  <a:srgbClr val="FF0000"/>
                </a:solidFill>
              </a:rPr>
              <a:t>11.4</a:t>
            </a:r>
            <a:r>
              <a:rPr lang="vi-VN" b="1" dirty="0" smtClean="0">
                <a:solidFill>
                  <a:srgbClr val="FF0000"/>
                </a:solidFill>
              </a:rPr>
              <a:t>:</a:t>
            </a:r>
            <a:r>
              <a:rPr lang="vi-VN" b="1" dirty="0"/>
              <a:t> Một bóng đèn sáng bình thường với hiệu điện thế định mức </a:t>
            </a:r>
            <a:r>
              <a:rPr lang="vi-VN" b="1" dirty="0">
                <a:solidFill>
                  <a:srgbClr val="FF0000"/>
                </a:solidFill>
              </a:rPr>
              <a:t>U</a:t>
            </a:r>
            <a:r>
              <a:rPr lang="vi-VN" b="1" baseline="-25000" dirty="0">
                <a:solidFill>
                  <a:srgbClr val="FF0000"/>
                </a:solidFill>
              </a:rPr>
              <a:t>Đ</a:t>
            </a:r>
            <a:r>
              <a:rPr lang="vi-VN" b="1" dirty="0">
                <a:solidFill>
                  <a:srgbClr val="FF0000"/>
                </a:solidFill>
              </a:rPr>
              <a:t> = 6V </a:t>
            </a:r>
            <a:r>
              <a:rPr lang="vi-VN" b="1" dirty="0"/>
              <a:t>và khi đó dòng điện chạy qua đèn có cường độ </a:t>
            </a:r>
            <a:r>
              <a:rPr lang="vi-VN" b="1" dirty="0">
                <a:solidFill>
                  <a:srgbClr val="FF0000"/>
                </a:solidFill>
              </a:rPr>
              <a:t>I</a:t>
            </a:r>
            <a:r>
              <a:rPr lang="vi-VN" b="1" baseline="-25000" dirty="0">
                <a:solidFill>
                  <a:srgbClr val="FF0000"/>
                </a:solidFill>
              </a:rPr>
              <a:t>Đ</a:t>
            </a:r>
            <a:r>
              <a:rPr lang="vi-VN" b="1" dirty="0">
                <a:solidFill>
                  <a:srgbClr val="FF0000"/>
                </a:solidFill>
              </a:rPr>
              <a:t> = 0,75A</a:t>
            </a:r>
            <a:r>
              <a:rPr lang="vi-VN" b="1" dirty="0"/>
              <a:t>. Mắc bóng đèn này với một biến trở có điện trở lớn nhất là </a:t>
            </a:r>
            <a:r>
              <a:rPr lang="vi-VN" b="1" dirty="0">
                <a:solidFill>
                  <a:srgbClr val="FF0000"/>
                </a:solidFill>
              </a:rPr>
              <a:t>16</a:t>
            </a:r>
            <a:r>
              <a:rPr lang="el-GR" b="1" dirty="0">
                <a:solidFill>
                  <a:srgbClr val="FF0000"/>
                </a:solidFill>
              </a:rPr>
              <a:t>Ω</a:t>
            </a:r>
            <a:r>
              <a:rPr lang="el-GR" b="1" dirty="0"/>
              <a:t> </a:t>
            </a:r>
            <a:r>
              <a:rPr lang="vi-VN" b="1" dirty="0"/>
              <a:t>vào hiệu điện thế </a:t>
            </a:r>
            <a:r>
              <a:rPr lang="vi-VN" b="1" dirty="0">
                <a:solidFill>
                  <a:srgbClr val="FF0000"/>
                </a:solidFill>
              </a:rPr>
              <a:t>U = </a:t>
            </a:r>
            <a:r>
              <a:rPr lang="vi-VN" b="1" dirty="0" smtClean="0">
                <a:solidFill>
                  <a:srgbClr val="FF0000"/>
                </a:solidFill>
              </a:rPr>
              <a:t>12V</a:t>
            </a:r>
            <a:r>
              <a:rPr lang="vi-VN" b="1" dirty="0" smtClean="0"/>
              <a:t>.</a:t>
            </a:r>
            <a:endParaRPr lang="en-US" b="1" dirty="0"/>
          </a:p>
          <a:p>
            <a:pPr marL="342900" indent="-342900" algn="just" eaLnBrk="1" hangingPunct="1">
              <a:buAutoNum type="alphaLcParenR"/>
            </a:pPr>
            <a:r>
              <a:rPr lang="vi-VN" b="1" dirty="0" smtClean="0"/>
              <a:t>Phải </a:t>
            </a:r>
            <a:r>
              <a:rPr lang="vi-VN" b="1" dirty="0"/>
              <a:t>điều chỉnh </a:t>
            </a:r>
            <a:r>
              <a:rPr lang="vi-VN" b="1" dirty="0">
                <a:solidFill>
                  <a:srgbClr val="FF0000"/>
                </a:solidFill>
              </a:rPr>
              <a:t>biến trở có điện trở </a:t>
            </a:r>
            <a:r>
              <a:rPr lang="vi-VN" b="1" dirty="0"/>
              <a:t>là bao nhiêu để đèn sáng bình thường </a:t>
            </a:r>
            <a:r>
              <a:rPr lang="vi-VN" b="1" dirty="0" smtClean="0"/>
              <a:t>nếu</a:t>
            </a:r>
            <a:endParaRPr lang="en-US" b="1" dirty="0" smtClean="0"/>
          </a:p>
          <a:p>
            <a:pPr algn="just" eaLnBrk="1" hangingPunct="1"/>
            <a:r>
              <a:rPr lang="en-US" b="1" dirty="0" smtClean="0"/>
              <a:t>m</a:t>
            </a:r>
            <a:r>
              <a:rPr lang="vi-VN" b="1" dirty="0" smtClean="0"/>
              <a:t>ắc </a:t>
            </a:r>
            <a:r>
              <a:rPr lang="vi-VN" b="1" dirty="0"/>
              <a:t>bóng đèn nối tiếp với biến trở vào hiệu điện thế U đã cho trên đây</a:t>
            </a:r>
            <a:r>
              <a:rPr lang="vi-VN" b="1" dirty="0" smtClean="0"/>
              <a:t>?</a:t>
            </a:r>
            <a:endParaRPr lang="en-US" b="1" dirty="0" smtClean="0"/>
          </a:p>
          <a:p>
            <a:pPr algn="just" eaLnBrk="1" hangingPunct="1"/>
            <a:r>
              <a:rPr lang="vi-VN" b="1" dirty="0"/>
              <a:t>b) Nếu mắc đèn và biến trở vào hiệu điện thế U đã cho theo sơ đồ hình 11.1 </a:t>
            </a:r>
            <a:r>
              <a:rPr lang="vi-VN" b="1" dirty="0" smtClean="0"/>
              <a:t>thì </a:t>
            </a:r>
            <a:r>
              <a:rPr lang="vi-VN" b="1" dirty="0"/>
              <a:t>phần </a:t>
            </a:r>
            <a:endParaRPr lang="en-US" b="1" dirty="0" smtClean="0"/>
          </a:p>
          <a:p>
            <a:pPr algn="just" eaLnBrk="1" hangingPunct="1"/>
            <a:r>
              <a:rPr lang="vi-VN" b="1" dirty="0" smtClean="0"/>
              <a:t>điện </a:t>
            </a:r>
            <a:r>
              <a:rPr lang="vi-VN" b="1" dirty="0"/>
              <a:t>trở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</a:t>
            </a:r>
            <a:r>
              <a:rPr lang="vi-VN" b="1" dirty="0"/>
              <a:t>của biến trở là bao nhiêu để đèn sáng bình thường?</a:t>
            </a:r>
            <a:endParaRPr lang="en-US" altLang="vi-VN" sz="2400" b="1" dirty="0">
              <a:latin typeface="Times New Roman" panose="02020603050405020304" pitchFamily="18" charset="0"/>
            </a:endParaRPr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265300" y="2510111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2307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976643" y="2669761"/>
            <a:ext cx="44859" cy="396560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2207407" y="2477200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056" name="Picture 8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2565" y="1235163"/>
            <a:ext cx="2136508" cy="143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63898" y="2877310"/>
            <a:ext cx="180505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U</a:t>
            </a:r>
            <a:r>
              <a:rPr lang="vi-VN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đm1</a:t>
            </a: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 = U</a:t>
            </a:r>
            <a:r>
              <a:rPr lang="vi-VN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Đ</a:t>
            </a: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 = 6V</a:t>
            </a:r>
            <a:endParaRPr lang="en-US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I</a:t>
            </a:r>
            <a:r>
              <a:rPr lang="vi-VN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Đ</a:t>
            </a: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 = 0,75A</a:t>
            </a:r>
            <a:endParaRPr lang="en-US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R</a:t>
            </a:r>
            <a:r>
              <a:rPr lang="vi-VN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bmax</a:t>
            </a: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 = 16</a:t>
            </a:r>
            <a:r>
              <a:rPr lang="el-GR" b="1" i="0" dirty="0" smtClean="0">
                <a:solidFill>
                  <a:srgbClr val="7030A0"/>
                </a:solidFill>
                <a:effectLst/>
                <a:latin typeface="Open Sans"/>
              </a:rPr>
              <a:t>Ω</a:t>
            </a:r>
            <a:endParaRPr lang="en-US" b="1" dirty="0">
              <a:solidFill>
                <a:srgbClr val="7030A0"/>
              </a:solidFill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U </a:t>
            </a: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= 12V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a/ </a:t>
            </a:r>
            <a:r>
              <a:rPr lang="vi-VN" b="1" dirty="0" smtClean="0">
                <a:solidFill>
                  <a:srgbClr val="FF0000"/>
                </a:solidFill>
                <a:latin typeface="Open Sans"/>
              </a:rPr>
              <a:t>R</a:t>
            </a:r>
            <a:r>
              <a:rPr lang="vi-VN" b="1" baseline="-25000" dirty="0" smtClean="0">
                <a:solidFill>
                  <a:srgbClr val="FF0000"/>
                </a:solidFill>
                <a:latin typeface="Open Sans"/>
              </a:rPr>
              <a:t>b </a:t>
            </a:r>
            <a:r>
              <a:rPr lang="vi-VN" b="1" i="0" dirty="0" smtClean="0">
                <a:solidFill>
                  <a:srgbClr val="FF0000"/>
                </a:solidFill>
                <a:effectLst/>
                <a:latin typeface="Open Sans"/>
              </a:rPr>
              <a:t>= ?</a:t>
            </a:r>
          </a:p>
          <a:p>
            <a:pPr>
              <a:lnSpc>
                <a:spcPct val="150000"/>
              </a:lnSpc>
            </a:pPr>
            <a:r>
              <a:rPr lang="en-US" b="1" i="0" dirty="0" smtClean="0">
                <a:solidFill>
                  <a:srgbClr val="7030A0"/>
                </a:solidFill>
                <a:effectLst/>
                <a:latin typeface="Open Sans"/>
              </a:rPr>
              <a:t>b/ </a:t>
            </a:r>
            <a:r>
              <a:rPr lang="vi-VN" b="1" i="0" dirty="0" smtClean="0">
                <a:solidFill>
                  <a:srgbClr val="FF0000"/>
                </a:solidFill>
                <a:effectLst/>
                <a:latin typeface="Open Sans"/>
              </a:rPr>
              <a:t>R</a:t>
            </a:r>
            <a:r>
              <a:rPr lang="vi-VN" b="1" i="0" baseline="-25000" dirty="0" smtClean="0">
                <a:solidFill>
                  <a:srgbClr val="FF0000"/>
                </a:solidFill>
                <a:effectLst/>
                <a:latin typeface="Open Sans"/>
              </a:rPr>
              <a:t>1</a:t>
            </a:r>
            <a:r>
              <a:rPr lang="vi-VN" b="1" i="0" dirty="0" smtClean="0">
                <a:solidFill>
                  <a:srgbClr val="FF0000"/>
                </a:solidFill>
                <a:effectLst/>
                <a:latin typeface="Open Sans"/>
              </a:rPr>
              <a:t> = ?</a:t>
            </a:r>
            <a:endParaRPr lang="vi-VN" b="1" i="0" dirty="0">
              <a:solidFill>
                <a:srgbClr val="FF0000"/>
              </a:solidFill>
              <a:effectLst/>
              <a:latin typeface="Open San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54874" y="3872802"/>
            <a:ext cx="1091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 </a:t>
            </a: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= 8</a:t>
            </a:r>
            <a:r>
              <a:rPr lang="en-US" b="1" i="0" dirty="0" smtClean="0">
                <a:solidFill>
                  <a:srgbClr val="7030A0"/>
                </a:solidFill>
                <a:effectLst/>
                <a:latin typeface="Open Sans"/>
              </a:rPr>
              <a:t>(</a:t>
            </a:r>
            <a:r>
              <a:rPr lang="el-GR" b="1" i="0" dirty="0" smtClean="0">
                <a:solidFill>
                  <a:srgbClr val="7030A0"/>
                </a:solidFill>
                <a:effectLst/>
                <a:latin typeface="Open Sans"/>
              </a:rPr>
              <a:t>Ω</a:t>
            </a:r>
            <a:r>
              <a:rPr lang="en-US" b="1" i="0" dirty="0" smtClean="0">
                <a:solidFill>
                  <a:srgbClr val="7030A0"/>
                </a:solidFill>
                <a:effectLst/>
                <a:latin typeface="Open Sans"/>
              </a:rPr>
              <a:t>)</a:t>
            </a:r>
            <a:endParaRPr lang="el-GR" b="1" i="0" dirty="0">
              <a:solidFill>
                <a:srgbClr val="7030A0"/>
              </a:solidFill>
              <a:effectLst/>
              <a:latin typeface="Open San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50668" y="4329397"/>
            <a:ext cx="3349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b) </a:t>
            </a:r>
            <a:r>
              <a:rPr lang="en-US" b="1" i="0" dirty="0" smtClean="0">
                <a:solidFill>
                  <a:srgbClr val="7030A0"/>
                </a:solidFill>
                <a:effectLst/>
                <a:latin typeface="Open Sans"/>
              </a:rPr>
              <a:t>(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Đ//</a:t>
            </a: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R</a:t>
            </a:r>
            <a:r>
              <a:rPr lang="vi-VN" sz="1200" b="1" i="0" dirty="0" smtClean="0">
                <a:solidFill>
                  <a:srgbClr val="7030A0"/>
                </a:solidFill>
                <a:effectLst/>
                <a:latin typeface="Open Sans"/>
              </a:rPr>
              <a:t>1</a:t>
            </a:r>
            <a:r>
              <a:rPr lang="en-US" b="1" i="0" dirty="0" smtClean="0">
                <a:solidFill>
                  <a:srgbClr val="7030A0"/>
                </a:solidFill>
                <a:effectLst/>
                <a:latin typeface="Open Sans"/>
              </a:rPr>
              <a:t>) nt </a:t>
            </a: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R</a:t>
            </a:r>
            <a:r>
              <a:rPr lang="vi-VN" b="1" i="0" baseline="-25000" dirty="0" smtClean="0">
                <a:solidFill>
                  <a:srgbClr val="7030A0"/>
                </a:solidFill>
                <a:effectLst/>
                <a:latin typeface="Open Sans"/>
              </a:rPr>
              <a:t>2</a:t>
            </a:r>
            <a:r>
              <a:rPr lang="vi-VN" b="1" i="0" dirty="0" smtClean="0">
                <a:solidFill>
                  <a:srgbClr val="7030A0"/>
                </a:solidFill>
                <a:effectLst/>
                <a:latin typeface="Open Sans"/>
              </a:rPr>
              <a:t> </a:t>
            </a:r>
            <a:endParaRPr lang="en-US" b="1" i="0" dirty="0" smtClean="0">
              <a:solidFill>
                <a:srgbClr val="7030A0"/>
              </a:solidFill>
              <a:effectLst/>
              <a:latin typeface="Open San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830819" y="1511152"/>
            <a:ext cx="4480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0" dirty="0" smtClean="0">
                <a:solidFill>
                  <a:srgbClr val="7030A0"/>
                </a:solidFill>
                <a:effectLst/>
                <a:latin typeface="Open Sans"/>
              </a:rPr>
              <a:t>R</a:t>
            </a:r>
            <a:r>
              <a:rPr lang="en-US" sz="1200" b="1" i="0" dirty="0" smtClean="0">
                <a:solidFill>
                  <a:srgbClr val="7030A0"/>
                </a:solidFill>
                <a:effectLst/>
                <a:latin typeface="Open Sans"/>
              </a:rPr>
              <a:t>2</a:t>
            </a:r>
            <a:endParaRPr lang="vi-VN" b="1" i="0" dirty="0" smtClean="0">
              <a:solidFill>
                <a:srgbClr val="7030A0"/>
              </a:solidFill>
              <a:effectLst/>
              <a:latin typeface="Open San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45685" y="2669948"/>
            <a:ext cx="1236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7030A0"/>
                </a:solidFill>
              </a:rPr>
              <a:t>hình 11.1 </a:t>
            </a:r>
          </a:p>
        </p:txBody>
      </p:sp>
      <p:sp>
        <p:nvSpPr>
          <p:cNvPr id="3" name="Rectangle 2"/>
          <p:cNvSpPr/>
          <p:nvPr/>
        </p:nvSpPr>
        <p:spPr>
          <a:xfrm>
            <a:off x="1999072" y="2854614"/>
            <a:ext cx="1356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solidFill>
                  <a:srgbClr val="7030A0"/>
                </a:solidFill>
                <a:latin typeface="Open Sans"/>
              </a:rPr>
              <a:t>a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/</a:t>
            </a:r>
            <a:r>
              <a:rPr lang="vi-VN" b="1" dirty="0" smtClean="0">
                <a:solidFill>
                  <a:srgbClr val="7030A0"/>
                </a:solidFill>
                <a:latin typeface="Open Sans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Đ nt 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: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18426" y="2850927"/>
            <a:ext cx="1986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b="1" dirty="0">
                <a:solidFill>
                  <a:srgbClr val="7030A0"/>
                </a:solidFill>
                <a:latin typeface="Open Sans"/>
              </a:rPr>
              <a:t>I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= I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Đ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= I = 0,75A</a:t>
            </a:r>
          </a:p>
        </p:txBody>
      </p:sp>
      <p:sp>
        <p:nvSpPr>
          <p:cNvPr id="8" name="Rectangle 7"/>
          <p:cNvSpPr/>
          <p:nvPr/>
        </p:nvSpPr>
        <p:spPr>
          <a:xfrm>
            <a:off x="2274539" y="3207401"/>
            <a:ext cx="1409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solidFill>
                  <a:srgbClr val="7030A0"/>
                </a:solidFill>
                <a:latin typeface="Open Sans"/>
              </a:rPr>
              <a:t>U</a:t>
            </a:r>
            <a:r>
              <a:rPr lang="vi-VN" b="1" baseline="-25000" dirty="0" smtClean="0">
                <a:solidFill>
                  <a:srgbClr val="7030A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= U – U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Đ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21243" y="3213892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7030A0"/>
                </a:solidFill>
                <a:latin typeface="Open Sans"/>
              </a:rPr>
              <a:t> = 12 – 6 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12253" y="3213892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7030A0"/>
                </a:solidFill>
                <a:latin typeface="Open Sans"/>
              </a:rPr>
              <a:t>= </a:t>
            </a:r>
            <a:r>
              <a:rPr lang="vi-VN" b="1" dirty="0" smtClean="0">
                <a:solidFill>
                  <a:srgbClr val="7030A0"/>
                </a:solidFill>
                <a:latin typeface="Open Sans"/>
              </a:rPr>
              <a:t>6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(</a:t>
            </a:r>
            <a:r>
              <a:rPr lang="vi-VN" b="1" dirty="0" smtClean="0">
                <a:solidFill>
                  <a:srgbClr val="7030A0"/>
                </a:solidFill>
                <a:latin typeface="Open Sans"/>
              </a:rPr>
              <a:t>V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)</a:t>
            </a:r>
            <a:endParaRPr lang="vi-VN" b="1" dirty="0">
              <a:solidFill>
                <a:srgbClr val="7030A0"/>
              </a:solidFill>
              <a:latin typeface="Open San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89942" y="3552314"/>
            <a:ext cx="2871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7030A0"/>
                </a:solidFill>
                <a:latin typeface="Open Sans"/>
              </a:rPr>
              <a:t>Điện trở của biến trở là: 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09533" y="3895931"/>
            <a:ext cx="138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7030A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= U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/ I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3215" y="3882950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7030A0"/>
                </a:solidFill>
                <a:latin typeface="Open Sans"/>
              </a:rPr>
              <a:t>= 6/0,75 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3277" y="5397796"/>
            <a:ext cx="3002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b="1" dirty="0">
                <a:solidFill>
                  <a:srgbClr val="7030A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Đ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= U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Đ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/ I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Đ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= 6/0,75 = </a:t>
            </a:r>
            <a:r>
              <a:rPr lang="vi-VN" b="1" dirty="0" smtClean="0">
                <a:solidFill>
                  <a:srgbClr val="7030A0"/>
                </a:solidFill>
                <a:latin typeface="Open Sans"/>
              </a:rPr>
              <a:t>8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(</a:t>
            </a:r>
            <a:r>
              <a:rPr lang="el-GR" b="1" dirty="0" smtClean="0">
                <a:solidFill>
                  <a:srgbClr val="7030A0"/>
                </a:solidFill>
                <a:latin typeface="Open Sans"/>
              </a:rPr>
              <a:t>Ω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)</a:t>
            </a:r>
            <a:endParaRPr lang="el-GR" b="1" dirty="0">
              <a:solidFill>
                <a:srgbClr val="7030A0"/>
              </a:solidFill>
              <a:latin typeface="Open San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89942" y="5033738"/>
            <a:ext cx="3066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b="1" dirty="0">
                <a:solidFill>
                  <a:srgbClr val="7030A0"/>
                </a:solidFill>
                <a:latin typeface="Open Sans"/>
              </a:rPr>
              <a:t>U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2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= U – U</a:t>
            </a:r>
            <a:r>
              <a:rPr lang="vi-VN" b="1" baseline="-25000" dirty="0">
                <a:solidFill>
                  <a:srgbClr val="7030A0"/>
                </a:solidFill>
                <a:latin typeface="Open Sans"/>
              </a:rPr>
              <a:t>Đ</a:t>
            </a:r>
            <a:r>
              <a:rPr lang="vi-VN" b="1" dirty="0">
                <a:solidFill>
                  <a:srgbClr val="7030A0"/>
                </a:solidFill>
                <a:latin typeface="Open Sans"/>
              </a:rPr>
              <a:t> = 12 – 6 = </a:t>
            </a:r>
            <a:r>
              <a:rPr lang="vi-VN" b="1" dirty="0" smtClean="0">
                <a:solidFill>
                  <a:srgbClr val="7030A0"/>
                </a:solidFill>
                <a:latin typeface="Open Sans"/>
              </a:rPr>
              <a:t>6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(</a:t>
            </a:r>
            <a:r>
              <a:rPr lang="vi-VN" b="1" dirty="0" smtClean="0">
                <a:solidFill>
                  <a:srgbClr val="7030A0"/>
                </a:solidFill>
                <a:latin typeface="Open Sans"/>
              </a:rPr>
              <a:t>V</a:t>
            </a:r>
            <a:r>
              <a:rPr lang="en-US" b="1" dirty="0" smtClean="0">
                <a:solidFill>
                  <a:srgbClr val="7030A0"/>
                </a:solidFill>
                <a:latin typeface="Open Sans"/>
              </a:rPr>
              <a:t>)</a:t>
            </a:r>
            <a:endParaRPr lang="vi-VN" b="1" dirty="0">
              <a:solidFill>
                <a:srgbClr val="7030A0"/>
              </a:solidFill>
              <a:latin typeface="Open Sans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5572214" y="2577615"/>
            <a:ext cx="44859" cy="396560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39066" y="4664406"/>
            <a:ext cx="2146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7030A0"/>
                </a:solidFill>
                <a:latin typeface="Open Sans"/>
              </a:rPr>
              <a:t>U</a:t>
            </a:r>
            <a:r>
              <a:rPr lang="en-US" altLang="en-US" b="1" baseline="-30000" dirty="0" smtClean="0">
                <a:solidFill>
                  <a:srgbClr val="7030A0"/>
                </a:solidFill>
                <a:latin typeface="Open Sans"/>
              </a:rPr>
              <a:t>1Đ</a:t>
            </a:r>
            <a:r>
              <a:rPr lang="en-US" altLang="en-US" b="1" dirty="0">
                <a:solidFill>
                  <a:srgbClr val="7030A0"/>
                </a:solidFill>
                <a:latin typeface="Open Sans"/>
              </a:rPr>
              <a:t> = U</a:t>
            </a:r>
            <a:r>
              <a:rPr lang="en-US" altLang="en-US" b="1" baseline="-30000" dirty="0">
                <a:solidFill>
                  <a:srgbClr val="7030A0"/>
                </a:solidFill>
                <a:latin typeface="Open Sans"/>
              </a:rPr>
              <a:t>1</a:t>
            </a:r>
            <a:r>
              <a:rPr lang="en-US" altLang="en-US" b="1" dirty="0">
                <a:solidFill>
                  <a:srgbClr val="7030A0"/>
                </a:solidFill>
                <a:latin typeface="Open Sans"/>
              </a:rPr>
              <a:t> = U</a:t>
            </a:r>
            <a:r>
              <a:rPr lang="en-US" altLang="en-US" b="1" baseline="-30000" dirty="0">
                <a:solidFill>
                  <a:srgbClr val="7030A0"/>
                </a:solidFill>
                <a:latin typeface="Open Sans"/>
              </a:rPr>
              <a:t>Đ</a:t>
            </a:r>
            <a:r>
              <a:rPr lang="en-US" altLang="en-US" b="1" dirty="0">
                <a:solidFill>
                  <a:srgbClr val="7030A0"/>
                </a:solidFill>
                <a:latin typeface="Open Sans"/>
              </a:rPr>
              <a:t> = 6V</a:t>
            </a:r>
            <a:endParaRPr lang="vi-VN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2181725" y="5957483"/>
                <a:ext cx="2101902" cy="5722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en-US" sz="2000" b="1" dirty="0" smtClean="0">
                    <a:solidFill>
                      <a:srgbClr val="7030A0"/>
                    </a:solidFill>
                    <a:latin typeface="Open Sans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alt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alt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alt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alt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vi-VN" sz="20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725" y="5957483"/>
                <a:ext cx="2101902" cy="5722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5667510" y="2921622"/>
                <a:ext cx="210190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sSub>
                      <m:sSubPr>
                        <m:ctrlPr>
                          <a:rPr lang="en-US" alt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altLang="en-US" sz="2000" b="1" dirty="0" smtClean="0">
                    <a:solidFill>
                      <a:srgbClr val="7030A0"/>
                    </a:solidFill>
                    <a:latin typeface="Open Sans"/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vi-VN" sz="20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7510" y="2921622"/>
                <a:ext cx="2101902" cy="400110"/>
              </a:xfrm>
              <a:prstGeom prst="rect">
                <a:avLst/>
              </a:prstGeom>
              <a:blipFill>
                <a:blip r:embed="rId4"/>
                <a:stretch>
                  <a:fillRect t="-6061" b="-2727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5747507" y="3385120"/>
                <a:ext cx="2484398" cy="52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f>
                      <m:fPr>
                        <m:ctrlP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en-US" b="1" dirty="0">
                    <a:solidFill>
                      <a:srgbClr val="7030A0"/>
                    </a:solidFill>
                    <a:latin typeface="Open Sans"/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𝒃𝒎𝒂𝒙</m:t>
                            </m:r>
                          </m:sub>
                        </m:sSub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vi-VN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507" y="3385120"/>
                <a:ext cx="2484398" cy="524118"/>
              </a:xfrm>
              <a:prstGeom prst="rect">
                <a:avLst/>
              </a:prstGeom>
              <a:blipFill>
                <a:blip r:embed="rId5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5721266" y="3958886"/>
                <a:ext cx="2067104" cy="525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f>
                      <m:fPr>
                        <m:ctrlP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sSub>
                          <m:sSubPr>
                            <m:ctrlP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altLang="en-US" b="1" dirty="0">
                    <a:solidFill>
                      <a:srgbClr val="7030A0"/>
                    </a:solidFill>
                    <a:latin typeface="Open Sans"/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vi-VN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266" y="3958886"/>
                <a:ext cx="2067104" cy="5254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5705934" y="4467298"/>
                <a:ext cx="3744679" cy="387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en-US" altLang="en-US" b="1" dirty="0" smtClean="0">
                    <a:solidFill>
                      <a:srgbClr val="7030A0"/>
                    </a:solidFill>
                    <a:latin typeface="Open Sans"/>
                  </a:rPr>
                  <a:t> 8.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en-US" b="1" dirty="0">
                    <a:solidFill>
                      <a:srgbClr val="7030A0"/>
                    </a:solidFill>
                    <a:latin typeface="Open Sans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  <m:sSub>
                          <m:sSubPr>
                            <m:ctrlP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𝟏𝟐𝟖</m:t>
                        </m:r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alt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alt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vi-VN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934" y="4467298"/>
                <a:ext cx="3744679" cy="387157"/>
              </a:xfrm>
              <a:prstGeom prst="rect">
                <a:avLst/>
              </a:prstGeom>
              <a:blipFill>
                <a:blip r:embed="rId7"/>
                <a:stretch>
                  <a:fillRect t="-4762" b="-2539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5625744" y="4919749"/>
                <a:ext cx="1608428" cy="387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sSubSup>
                        <m:sSubSupPr>
                          <m:ctrlPr>
                            <a:rPr lang="en-US" altLang="en-US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en-US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altLang="en-US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altLang="en-US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US" alt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𝟏𝟐𝟖</m:t>
                      </m:r>
                    </m:oMath>
                  </m:oMathPara>
                </a14:m>
                <a:endParaRPr lang="vi-VN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744" y="4919749"/>
                <a:ext cx="1608428" cy="387157"/>
              </a:xfrm>
              <a:prstGeom prst="rect">
                <a:avLst/>
              </a:prstGeom>
              <a:blipFill>
                <a:blip r:embed="rId8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5741180" y="5264469"/>
                <a:ext cx="4408660" cy="3963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 </m:t>
                    </m:r>
                    <m:sSub>
                      <m:sSubPr>
                        <m:ctrlP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alt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𝟏𝟐𝟖</m:t>
                        </m:r>
                      </m:e>
                    </m:rad>
                    <m:r>
                      <a:rPr lang="en-US" alt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ad>
                      <m:radPr>
                        <m:degHide m:val="on"/>
                        <m:ctrlP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</a:rPr>
                  <a:t> = 11,31 (</a:t>
                </a:r>
                <a:r>
                  <a:rPr lang="el-GR" b="1" dirty="0" smtClean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Ω</a:t>
                </a:r>
                <a:r>
                  <a:rPr lang="en-US" b="1" dirty="0" smtClean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endParaRPr lang="vi-VN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180" y="5264469"/>
                <a:ext cx="4408660" cy="396327"/>
              </a:xfrm>
              <a:prstGeom prst="rect">
                <a:avLst/>
              </a:prstGeom>
              <a:blipFill>
                <a:blip r:embed="rId9"/>
                <a:stretch>
                  <a:fillRect t="-4615" b="-2461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5749784" y="571751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7030A0"/>
                </a:solidFill>
              </a:rPr>
              <a:t>=&gt; </a:t>
            </a:r>
            <a:r>
              <a:rPr lang="vi-VN" b="1" dirty="0" smtClean="0">
                <a:solidFill>
                  <a:srgbClr val="7030A0"/>
                </a:solidFill>
              </a:rPr>
              <a:t>phần điện </a:t>
            </a:r>
            <a:r>
              <a:rPr lang="vi-VN" b="1" dirty="0">
                <a:solidFill>
                  <a:srgbClr val="7030A0"/>
                </a:solidFill>
              </a:rPr>
              <a:t>trở R</a:t>
            </a:r>
            <a:r>
              <a:rPr lang="vi-VN" b="1" baseline="-25000" dirty="0">
                <a:solidFill>
                  <a:srgbClr val="7030A0"/>
                </a:solidFill>
              </a:rPr>
              <a:t>1</a:t>
            </a:r>
            <a:r>
              <a:rPr lang="vi-VN" b="1" dirty="0">
                <a:solidFill>
                  <a:srgbClr val="7030A0"/>
                </a:solidFill>
              </a:rPr>
              <a:t> của biến trở </a:t>
            </a:r>
            <a:r>
              <a:rPr lang="vi-VN" b="1" dirty="0" smtClean="0">
                <a:solidFill>
                  <a:srgbClr val="7030A0"/>
                </a:solidFill>
              </a:rPr>
              <a:t>là</a:t>
            </a:r>
            <a:r>
              <a:rPr lang="en-US" b="1" dirty="0" smtClean="0">
                <a:solidFill>
                  <a:srgbClr val="7030A0"/>
                </a:solidFill>
              </a:rPr>
              <a:t>: 11,31</a:t>
            </a:r>
            <a:r>
              <a:rPr lang="el-GR" b="1" dirty="0" smtClean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vi-VN" b="1" dirty="0" smtClean="0">
                <a:solidFill>
                  <a:srgbClr val="7030A0"/>
                </a:solidFill>
              </a:rPr>
              <a:t> </a:t>
            </a:r>
            <a:endParaRPr lang="vi-VN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3353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" grpId="0"/>
      <p:bldP spid="3" grpId="0"/>
      <p:bldP spid="6" grpId="0"/>
      <p:bldP spid="8" grpId="0"/>
      <p:bldP spid="9" grpId="0"/>
      <p:bldP spid="10" grpId="0"/>
      <p:bldP spid="11" grpId="0"/>
      <p:bldP spid="13" grpId="0"/>
      <p:bldP spid="14" grpId="0"/>
      <p:bldP spid="19" grpId="0"/>
      <p:bldP spid="20" grpId="0"/>
      <p:bldP spid="31" grpId="0"/>
      <p:bldP spid="32" grpId="0"/>
      <p:bldP spid="23" grpId="0"/>
      <p:bldP spid="35" grpId="0"/>
      <p:bldP spid="36" grpId="0"/>
      <p:bldP spid="37" grpId="0"/>
      <p:bldP spid="39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922316" y="640563"/>
            <a:ext cx="105283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b="1" dirty="0">
                <a:solidFill>
                  <a:srgbClr val="FF0000"/>
                </a:solidFill>
              </a:rPr>
              <a:t>Bài </a:t>
            </a:r>
            <a:r>
              <a:rPr lang="en-US" b="1" dirty="0" smtClean="0">
                <a:solidFill>
                  <a:srgbClr val="FF0000"/>
                </a:solidFill>
              </a:rPr>
              <a:t>11.5</a:t>
            </a:r>
            <a:r>
              <a:rPr lang="vi-VN" b="1" dirty="0" smtClean="0">
                <a:solidFill>
                  <a:srgbClr val="FF0000"/>
                </a:solidFill>
              </a:rPr>
              <a:t>:</a:t>
            </a:r>
            <a:r>
              <a:rPr lang="vi-VN" b="1" dirty="0">
                <a:solidFill>
                  <a:srgbClr val="FF0000"/>
                </a:solidFill>
              </a:rPr>
              <a:t> </a:t>
            </a:r>
            <a:r>
              <a:rPr lang="vi-VN" b="1" dirty="0"/>
              <a:t>Xét các dây dẫn được làm từ cùng một loại vật liệu, nếu chiều dài dây dẫn giảm đi 5 lần và tiết diện tăng 2 lần thì điện trở của dây dẫn thay đổi như thế nào?</a:t>
            </a:r>
            <a:endParaRPr lang="en-US" altLang="vi-VN" sz="2400" b="1" dirty="0">
              <a:latin typeface="Times New Roman" panose="02020603050405020304" pitchFamily="18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2307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5620533" y="1298327"/>
            <a:ext cx="1898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4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2316" y="1462460"/>
            <a:ext cx="45640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AutoNum type="alphaUcPeriod"/>
            </a:pP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Điện 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trở của dây dẫn tăng lên 10 lần</a:t>
            </a:r>
            <a:r>
              <a:rPr lang="en-US" b="1" dirty="0">
                <a:solidFill>
                  <a:srgbClr val="0070C0"/>
                </a:solidFill>
                <a:latin typeface="Open Sans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                            </a:t>
            </a:r>
            <a:endParaRPr lang="en-US" b="1" dirty="0" smtClean="0">
              <a:solidFill>
                <a:srgbClr val="0070C0"/>
              </a:solidFill>
              <a:latin typeface="Open Sans"/>
            </a:endParaRPr>
          </a:p>
          <a:p>
            <a:pPr marL="342900" indent="-342900" algn="just">
              <a:lnSpc>
                <a:spcPct val="150000"/>
              </a:lnSpc>
              <a:buAutoNum type="alphaUcPeriod"/>
            </a:pP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Điện 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trở của dây dẫn giảm đi 10 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lần</a:t>
            </a:r>
          </a:p>
          <a:p>
            <a:pPr marL="342900" indent="-342900" algn="just">
              <a:lnSpc>
                <a:spcPct val="150000"/>
              </a:lnSpc>
              <a:buAutoNum type="alphaUcPeriod"/>
            </a:pP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Điện 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trở dây dẫn tăng lên 2,5 lần</a:t>
            </a:r>
            <a:r>
              <a:rPr lang="en-US" b="1" dirty="0">
                <a:solidFill>
                  <a:srgbClr val="0070C0"/>
                </a:solidFill>
                <a:latin typeface="Open Sans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Open Sans"/>
              </a:rPr>
              <a:t>                                   </a:t>
            </a:r>
            <a:endParaRPr lang="en-US" b="1" dirty="0" smtClean="0">
              <a:solidFill>
                <a:srgbClr val="0070C0"/>
              </a:solidFill>
              <a:latin typeface="Open Sans"/>
            </a:endParaRPr>
          </a:p>
          <a:p>
            <a:pPr marL="342900" indent="-342900" algn="just">
              <a:lnSpc>
                <a:spcPct val="150000"/>
              </a:lnSpc>
              <a:buAutoNum type="alphaUcPeriod"/>
            </a:pP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Điện </a:t>
            </a:r>
            <a:r>
              <a:rPr lang="en-US" b="1" i="0" dirty="0" smtClean="0">
                <a:solidFill>
                  <a:srgbClr val="0070C0"/>
                </a:solidFill>
                <a:effectLst/>
                <a:latin typeface="Open Sans"/>
              </a:rPr>
              <a:t>trở dây dẫn giảm lên 2,5 lần</a:t>
            </a:r>
            <a:endParaRPr lang="en-US" b="1" i="0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623791" y="1835773"/>
            <a:ext cx="1506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.VnLinus" panose="020B7200000000000000" pitchFamily="34" charset="0"/>
              </a:rPr>
              <a:t>      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435389" y="1286894"/>
            <a:ext cx="51011" cy="572984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486400" y="4747430"/>
            <a:ext cx="5964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=&gt; Chọn 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B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. </a:t>
            </a:r>
            <a:r>
              <a:rPr lang="en-US" altLang="en-US" b="1" dirty="0">
                <a:solidFill>
                  <a:srgbClr val="0070C0"/>
                </a:solidFill>
                <a:latin typeface="Open Sans"/>
              </a:rPr>
              <a:t>Điện trở của dây dẫn giảm đi 10 </a:t>
            </a:r>
            <a:r>
              <a:rPr lang="en-US" altLang="en-US" b="1" dirty="0" smtClean="0">
                <a:solidFill>
                  <a:srgbClr val="0070C0"/>
                </a:solidFill>
                <a:latin typeface="Open Sans"/>
              </a:rPr>
              <a:t>lần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22316" y="1966094"/>
            <a:ext cx="330200" cy="37352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Hình chữ nhật 15"/>
              <p:cNvSpPr/>
              <p:nvPr/>
            </p:nvSpPr>
            <p:spPr>
              <a:xfrm>
                <a:off x="6622939" y="1778749"/>
                <a:ext cx="1219373" cy="589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:r>
                  <a:rPr lang="el-GR" sz="2000" b="1" dirty="0">
                    <a:solidFill>
                      <a:srgbClr val="0070C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1" i="0" smtClean="0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  </m:t>
                            </m:r>
                            <m:r>
                              <m:rPr>
                                <m:nor/>
                              </m:rPr>
                              <a:rPr lang="en-US" sz="2000" b="1" dirty="0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3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939" y="1778749"/>
                <a:ext cx="1219373" cy="589457"/>
              </a:xfrm>
              <a:prstGeom prst="rect">
                <a:avLst/>
              </a:prstGeom>
              <a:blipFill>
                <a:blip r:embed="rId2"/>
                <a:stretch>
                  <a:fillRect b="-52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Hình chữ nhật 15"/>
              <p:cNvSpPr/>
              <p:nvPr/>
            </p:nvSpPr>
            <p:spPr>
              <a:xfrm>
                <a:off x="6622939" y="2443987"/>
                <a:ext cx="1219373" cy="589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:r>
                  <a:rPr lang="el-GR" sz="2000" b="1" dirty="0">
                    <a:solidFill>
                      <a:srgbClr val="0070C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1" i="0" smtClean="0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  </m:t>
                            </m:r>
                            <m:r>
                              <m:rPr>
                                <m:nor/>
                              </m:rPr>
                              <a:rPr lang="en-US" sz="2000" b="1" dirty="0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4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939" y="2443987"/>
                <a:ext cx="1219373" cy="589457"/>
              </a:xfrm>
              <a:prstGeom prst="rect">
                <a:avLst/>
              </a:prstGeom>
              <a:blipFill>
                <a:blip r:embed="rId3"/>
                <a:stretch>
                  <a:fillRect b="-41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5578497" y="4072928"/>
                <a:ext cx="1179041" cy="4911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⇒ 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 smtClean="0">
                    <a:latin typeface=".VnLinus" panose="020B7200000000000000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vi-VN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497" y="4072928"/>
                <a:ext cx="1179041" cy="491160"/>
              </a:xfrm>
              <a:prstGeom prst="rect">
                <a:avLst/>
              </a:prstGeom>
              <a:blipFill>
                <a:blip r:embed="rId4"/>
                <a:stretch>
                  <a:fillRect b="-987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5616657" y="3089947"/>
                <a:ext cx="1421928" cy="982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=&gt;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000" b="1" dirty="0">
                            <a:solidFill>
                              <a:srgbClr val="0070C0"/>
                            </a:solidFill>
                          </a:rPr>
                          <m:t>ρ</m:t>
                        </m:r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.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b="1">
                                    <a:solidFill>
                                      <a:srgbClr val="0070C0"/>
                                    </a:solidFill>
                                    <a:latin typeface=".VnLinus" panose="020B7200000000000000" pitchFamily="34" charset="0"/>
                                  </a:rPr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en-US" sz="2000" b="1" dirty="0">
                                    <a:solidFill>
                                      <a:srgbClr val="0070C0"/>
                                    </a:solidFill>
                                    <a:latin typeface=".VnLinus" panose="020B7200000000000000" pitchFamily="34" charset="0"/>
                                  </a:rPr>
                                  <m:t>l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000" b="1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   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</m:num>
                      <m:den>
                        <m:r>
                          <m:rPr>
                            <m:nor/>
                          </m:rPr>
                          <a:rPr lang="el-GR" sz="2000" b="1" dirty="0">
                            <a:solidFill>
                              <a:srgbClr val="0070C0"/>
                            </a:solidFill>
                          </a:rPr>
                          <m:t>ρ</m:t>
                        </m:r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.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b="1">
                                    <a:solidFill>
                                      <a:srgbClr val="0070C0"/>
                                    </a:solidFill>
                                    <a:latin typeface=".VnLinus" panose="020B7200000000000000" pitchFamily="34" charset="0"/>
                                  </a:rPr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en-US" sz="2000" b="1" dirty="0">
                                    <a:solidFill>
                                      <a:srgbClr val="0070C0"/>
                                    </a:solidFill>
                                    <a:latin typeface=".VnLinus" panose="020B7200000000000000" pitchFamily="34" charset="0"/>
                                  </a:rPr>
                                  <m:t>l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000" b="1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   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vi-VN" sz="20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657" y="3089947"/>
                <a:ext cx="1421928" cy="982320"/>
              </a:xfrm>
              <a:prstGeom prst="rect">
                <a:avLst/>
              </a:prstGeom>
              <a:blipFill>
                <a:blip r:embed="rId5"/>
                <a:stretch>
                  <a:fillRect l="-427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6927119" y="3286378"/>
                <a:ext cx="1246752" cy="589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1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000" b="1" dirty="0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1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  </m:t>
                            </m:r>
                            <m:r>
                              <m:rPr>
                                <m:nor/>
                              </m:rPr>
                              <a:rPr lang="en-US" sz="2000" b="1" dirty="0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vi-VN" sz="20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119" y="3286378"/>
                <a:ext cx="1246752" cy="589457"/>
              </a:xfrm>
              <a:prstGeom prst="rect">
                <a:avLst/>
              </a:prstGeom>
              <a:blipFill>
                <a:blip r:embed="rId6"/>
                <a:stretch>
                  <a:fillRect l="-4878" b="-41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8040602" y="3248768"/>
                <a:ext cx="855812" cy="589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.VnLiu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1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000" b="1" dirty="0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  <m:t> . 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1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000" b="1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.</m:t>
                            </m:r>
                            <m:r>
                              <m:rPr>
                                <m:nor/>
                              </m:rPr>
                              <a:rPr lang="en-US" sz="2000" b="1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000" b="1" dirty="0">
                                <a:solidFill>
                                  <a:srgbClr val="0070C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.VnLius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.VnLius"/>
                          </a:rPr>
                          <m:t> </m:t>
                        </m:r>
                      </m:den>
                    </m:f>
                  </m:oMath>
                </a14:m>
                <a:endParaRPr lang="vi-VN" sz="2000" dirty="0">
                  <a:latin typeface=".VnLius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602" y="3248768"/>
                <a:ext cx="855812" cy="589457"/>
              </a:xfrm>
              <a:prstGeom prst="rect">
                <a:avLst/>
              </a:prstGeom>
              <a:blipFill>
                <a:blip r:embed="rId7"/>
                <a:stretch>
                  <a:fillRect l="-7857" b="-41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8805525" y="3201034"/>
                <a:ext cx="1357616" cy="760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0070C0"/>
                          </a:solidFill>
                          <a:latin typeface=".VnLius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.VnLiu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US" sz="2000" b="1">
                                  <a:solidFill>
                                    <a:srgbClr val="0070C0"/>
                                  </a:solidFill>
                                  <a:latin typeface=".VnLinus" panose="020B7200000000000000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olidFill>
                                    <a:srgbClr val="0070C0"/>
                                  </a:solidFill>
                                  <a:latin typeface=".VnLinus" panose="020B7200000000000000" pitchFamily="34" charset="0"/>
                                </a:rPr>
                                <m:t>l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 . </m:t>
                              </m:r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𝟐</m:t>
                              </m:r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US" sz="2000" b="1">
                                  <a:solidFill>
                                    <a:srgbClr val="0070C0"/>
                                  </a:solidFill>
                                  <a:latin typeface=".VnLinus" panose="020B7200000000000000" pitchFamily="34" charset="0"/>
                                </a:rPr>
                                <m:t> . 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olidFill>
                                    <a:srgbClr val="0070C0"/>
                                  </a:solidFill>
                                  <a:latin typeface=".VnLinus" panose="020B7200000000000000" pitchFamily="34" charset="0"/>
                                </a:rPr>
                                <m:t>l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𝟏</m:t>
                              </m:r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/</m:t>
                              </m:r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.VnLius"/>
                                </a:rPr>
                                <m:t>𝟓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.VnLiu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vi-VN" sz="2000" dirty="0">
                  <a:latin typeface=".VnLius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5525" y="3201034"/>
                <a:ext cx="1357616" cy="7601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10090557" y="3167657"/>
                <a:ext cx="820161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l-GR" sz="2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0557" y="3167657"/>
                <a:ext cx="820161" cy="6705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32858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 animBg="1"/>
      <p:bldP spid="13" grpId="0"/>
      <p:bldP spid="14" grpId="0"/>
      <p:bldP spid="6" grpId="0"/>
      <p:bldP spid="7" grpId="0"/>
      <p:bldP spid="8" grpId="0"/>
      <p:bldP spid="10" grpId="0"/>
      <p:bldP spid="11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953746" y="668061"/>
            <a:ext cx="10924721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sz="2000" b="1" dirty="0">
                <a:solidFill>
                  <a:srgbClr val="FF0000"/>
                </a:solidFill>
              </a:rPr>
              <a:t>Bài </a:t>
            </a:r>
            <a:r>
              <a:rPr lang="en-US" sz="2000" b="1" dirty="0" smtClean="0">
                <a:solidFill>
                  <a:srgbClr val="FF0000"/>
                </a:solidFill>
              </a:rPr>
              <a:t>11.6</a:t>
            </a:r>
            <a:r>
              <a:rPr lang="vi-VN" sz="2000" b="1" dirty="0" smtClean="0">
                <a:solidFill>
                  <a:srgbClr val="FF0000"/>
                </a:solidFill>
              </a:rPr>
              <a:t>: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vi-VN" sz="2000" b="1" dirty="0" smtClean="0"/>
              <a:t>Câu </a:t>
            </a:r>
            <a:r>
              <a:rPr lang="vi-VN" sz="2000" b="1" dirty="0"/>
              <a:t>phát biểu nào dưới đây về mối quan hệ giữa hiệu điện </a:t>
            </a:r>
            <a:r>
              <a:rPr lang="vi-VN" sz="2000" b="1" dirty="0" smtClean="0"/>
              <a:t>thế</a:t>
            </a:r>
            <a:r>
              <a:rPr lang="en-US" sz="2000" b="1" dirty="0" smtClean="0"/>
              <a:t> </a:t>
            </a:r>
            <a:r>
              <a:rPr lang="vi-VN" sz="2000" b="1" dirty="0" smtClean="0"/>
              <a:t>U </a:t>
            </a:r>
            <a:r>
              <a:rPr lang="vi-VN" sz="2000" b="1" dirty="0"/>
              <a:t>giữa hai đầu một đoạn mạch có điện trở R và cường độ dòng điện I chạy qua đoạn mạch này là không đúng?</a:t>
            </a:r>
            <a:endParaRPr lang="en-US" altLang="vi-VN" sz="2000" b="1" dirty="0">
              <a:latin typeface="Times New Roman" panose="02020603050405020304" pitchFamily="18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2307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8487" y="1805495"/>
            <a:ext cx="81633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0" i="0" dirty="0" smtClean="0">
                <a:solidFill>
                  <a:srgbClr val="0070C0"/>
                </a:solidFill>
                <a:effectLst/>
                <a:latin typeface="Open Sans"/>
              </a:rPr>
              <a:t>A. Hiệu điện thế U bằng tích số giữa cường độ dòng điện I và điện trở R của đoạn mạch.</a:t>
            </a:r>
          </a:p>
          <a:p>
            <a:pPr algn="just"/>
            <a:r>
              <a:rPr lang="vi-VN" sz="2000" b="0" i="0" dirty="0" smtClean="0">
                <a:solidFill>
                  <a:srgbClr val="0070C0"/>
                </a:solidFill>
                <a:effectLst/>
                <a:latin typeface="Open Sans"/>
              </a:rPr>
              <a:t>B. Điện trở R của đoạn mạch không phụ thuộc vào hiệu điện thế U giữa hai đầu đoạn mạch và cường độ dòng điện chạy qua mạch đó.</a:t>
            </a:r>
          </a:p>
          <a:p>
            <a:pPr algn="just"/>
            <a:r>
              <a:rPr lang="vi-VN" sz="2000" b="0" i="0" dirty="0" smtClean="0">
                <a:solidFill>
                  <a:srgbClr val="0070C0"/>
                </a:solidFill>
                <a:effectLst/>
                <a:latin typeface="Open Sans"/>
              </a:rPr>
              <a:t>C. Cường độ dòng điện I tỉ lệ thuận với hiệu điện thế U và tỉ lệ nghịch với điện trở R của mạch</a:t>
            </a:r>
          </a:p>
          <a:p>
            <a:pPr algn="just"/>
            <a:r>
              <a:rPr lang="vi-VN" sz="2000" b="0" i="0" dirty="0" smtClean="0">
                <a:solidFill>
                  <a:srgbClr val="0070C0"/>
                </a:solidFill>
                <a:effectLst/>
                <a:latin typeface="Open Sans"/>
              </a:rPr>
              <a:t>D. Điện trở R tỉ lệ thuận với hiệu điện thế U và tỉ lệ nghịch với cường độ dòng điện I chạy qua đoạn mạch</a:t>
            </a:r>
            <a:endParaRPr lang="vi-VN" sz="2000" b="0" i="0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2" name="Oval 1"/>
          <p:cNvSpPr/>
          <p:nvPr/>
        </p:nvSpPr>
        <p:spPr>
          <a:xfrm>
            <a:off x="1814358" y="3563471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0261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816504" y="654012"/>
            <a:ext cx="11011320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sz="2000" b="1" u="sng" dirty="0">
                <a:solidFill>
                  <a:srgbClr val="FF0000"/>
                </a:solidFill>
              </a:rPr>
              <a:t>Bài </a:t>
            </a:r>
            <a:r>
              <a:rPr lang="en-US" sz="2000" b="1" u="sng" dirty="0" smtClean="0">
                <a:solidFill>
                  <a:srgbClr val="FF0000"/>
                </a:solidFill>
              </a:rPr>
              <a:t>11.7</a:t>
            </a:r>
            <a:r>
              <a:rPr lang="vi-VN" sz="2000" b="1" u="sng" dirty="0" smtClean="0">
                <a:solidFill>
                  <a:srgbClr val="FF0000"/>
                </a:solidFill>
              </a:rPr>
              <a:t>:</a:t>
            </a:r>
            <a:r>
              <a:rPr lang="vi-VN" sz="2000" b="1" dirty="0"/>
              <a:t> Hãy ghép mỗi đoạn câu a), b), c), d) với một đoạn câu ở 1, 2, 3, 4, 5 để được một câu hoàn chỉnh và có nội dung đúng.</a:t>
            </a:r>
            <a:endParaRPr lang="en-US" altLang="vi-VN" sz="2000" b="1" dirty="0">
              <a:latin typeface="Times New Roman" panose="02020603050405020304" pitchFamily="18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2307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58569" y="5059673"/>
            <a:ext cx="158257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i="0" dirty="0" smtClean="0">
                <a:solidFill>
                  <a:srgbClr val="7030A0"/>
                </a:solidFill>
                <a:effectLst/>
                <a:latin typeface="Open Sans"/>
              </a:rPr>
              <a:t>a – 4         </a:t>
            </a:r>
            <a:endParaRPr lang="pt-BR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pPr algn="just"/>
            <a:r>
              <a:rPr lang="pt-BR" sz="2000" b="1" i="0" dirty="0" smtClean="0">
                <a:solidFill>
                  <a:srgbClr val="7030A0"/>
                </a:solidFill>
                <a:effectLst/>
                <a:latin typeface="Open Sans"/>
              </a:rPr>
              <a:t>b </a:t>
            </a:r>
            <a:r>
              <a:rPr lang="pt-BR" sz="2000" b="1" i="0" dirty="0" smtClean="0">
                <a:solidFill>
                  <a:srgbClr val="7030A0"/>
                </a:solidFill>
                <a:effectLst/>
                <a:latin typeface="Open Sans"/>
              </a:rPr>
              <a:t>– 3                 </a:t>
            </a:r>
            <a:endParaRPr lang="pt-BR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pPr algn="just"/>
            <a:r>
              <a:rPr lang="pt-BR" sz="2000" b="1" i="0" dirty="0" smtClean="0">
                <a:solidFill>
                  <a:srgbClr val="7030A0"/>
                </a:solidFill>
                <a:effectLst/>
                <a:latin typeface="Open Sans"/>
              </a:rPr>
              <a:t>c </a:t>
            </a:r>
            <a:r>
              <a:rPr lang="pt-BR" sz="2000" b="1" i="0" dirty="0" smtClean="0">
                <a:solidFill>
                  <a:srgbClr val="7030A0"/>
                </a:solidFill>
                <a:effectLst/>
                <a:latin typeface="Open Sans"/>
              </a:rPr>
              <a:t>– 1                  </a:t>
            </a:r>
            <a:endParaRPr lang="pt-BR" sz="2000" b="1" i="0" dirty="0" smtClean="0">
              <a:solidFill>
                <a:srgbClr val="7030A0"/>
              </a:solidFill>
              <a:effectLst/>
              <a:latin typeface="Open Sans"/>
            </a:endParaRPr>
          </a:p>
          <a:p>
            <a:pPr algn="just"/>
            <a:r>
              <a:rPr lang="pt-BR" sz="2000" b="1" i="0" dirty="0" smtClean="0">
                <a:solidFill>
                  <a:srgbClr val="7030A0"/>
                </a:solidFill>
                <a:effectLst/>
                <a:latin typeface="Open Sans"/>
              </a:rPr>
              <a:t>d </a:t>
            </a:r>
            <a:r>
              <a:rPr lang="pt-BR" sz="2000" b="1" i="0" dirty="0" smtClean="0">
                <a:solidFill>
                  <a:srgbClr val="7030A0"/>
                </a:solidFill>
                <a:effectLst/>
                <a:latin typeface="Open Sans"/>
              </a:rPr>
              <a:t>– 2</a:t>
            </a:r>
            <a:endParaRPr lang="pt-BR" sz="2000" b="1" i="0" dirty="0">
              <a:solidFill>
                <a:srgbClr val="7030A0"/>
              </a:solidFill>
              <a:effectLst/>
              <a:latin typeface="Open San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220843"/>
              </p:ext>
            </p:extLst>
          </p:nvPr>
        </p:nvGraphicFramePr>
        <p:xfrm>
          <a:off x="816504" y="1469620"/>
          <a:ext cx="10855543" cy="3482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514">
                  <a:extLst>
                    <a:ext uri="{9D8B030D-6E8A-4147-A177-3AD203B41FA5}">
                      <a16:colId xmlns:a16="http://schemas.microsoft.com/office/drawing/2014/main" val="3073560951"/>
                    </a:ext>
                  </a:extLst>
                </a:gridCol>
                <a:gridCol w="5627029">
                  <a:extLst>
                    <a:ext uri="{9D8B030D-6E8A-4147-A177-3AD203B41FA5}">
                      <a16:colId xmlns:a16="http://schemas.microsoft.com/office/drawing/2014/main" val="3035965238"/>
                    </a:ext>
                  </a:extLst>
                </a:gridCol>
              </a:tblGrid>
              <a:tr h="412968">
                <a:tc>
                  <a:txBody>
                    <a:bodyPr/>
                    <a:lstStyle/>
                    <a:p>
                      <a:pPr lvl="0" algn="just"/>
                      <a:r>
                        <a:rPr lang="en-US" altLang="en-US" sz="2000" dirty="0" smtClean="0">
                          <a:solidFill>
                            <a:srgbClr val="000000"/>
                          </a:solidFill>
                          <a:latin typeface="Open Sans"/>
                        </a:rPr>
                        <a:t>a) Hiệu điện thế giữahai đầu đoạn mạch</a:t>
                      </a:r>
                      <a:endParaRPr lang="en-US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b="0" i="0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1. Tỉ lệ thuận với các điện trở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21611"/>
                  </a:ext>
                </a:extLst>
              </a:tr>
              <a:tr h="403841">
                <a:tc>
                  <a:txBody>
                    <a:bodyPr/>
                    <a:lstStyle/>
                    <a:p>
                      <a:pPr algn="just"/>
                      <a:r>
                        <a:rPr lang="vi-VN" sz="2000" b="0" i="0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b) Điện trở của dây dẫn</a:t>
                      </a:r>
                      <a:endParaRPr lang="vi-VN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b="0" i="0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2. Tỉ lệ nghịch với các điện trở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020093"/>
                  </a:ext>
                </a:extLst>
              </a:tr>
              <a:tr h="9274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b="0" i="0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c) Đối với đoạn mạch nối tiếp, hiệu điện thế giữa hai đầu mỗi điện trở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b="0" i="0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3. Tỉ lệ thuận với chiều dài, tỉ lệ nghịch với tiết diện của dây và phụ thuộc vào vật liệu làm dây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705860"/>
                  </a:ext>
                </a:extLst>
              </a:tr>
              <a:tr h="726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b="0" i="0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d) Đối với đoạn mạch song song, cường độ dòng điện chạy qua mỗi mạch rẽ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b="0" i="0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4. Bằng tích giữa cường độ dòng điện chạy qua đoạn mạch và điện trở của đoạn mạch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750718"/>
                  </a:ext>
                </a:extLst>
              </a:tr>
              <a:tr h="1011963">
                <a:tc>
                  <a:txBody>
                    <a:bodyPr/>
                    <a:lstStyle/>
                    <a:p>
                      <a:endParaRPr lang="vi-V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b="0" i="0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5. tỉ lệ thuận với hiệu điện thế giữa hai đầu dây và tỉ lệ nghịch với cường độ dòng điện chạy qua dây đó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339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0508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510639" y="546290"/>
            <a:ext cx="11376561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b="1" dirty="0">
                <a:solidFill>
                  <a:srgbClr val="FF0000"/>
                </a:solidFill>
              </a:rPr>
              <a:t>Bài </a:t>
            </a:r>
            <a:r>
              <a:rPr lang="en-US" b="1" dirty="0" smtClean="0">
                <a:solidFill>
                  <a:srgbClr val="FF0000"/>
                </a:solidFill>
              </a:rPr>
              <a:t>11.</a:t>
            </a:r>
            <a:r>
              <a:rPr lang="vi-VN" b="1" dirty="0" smtClean="0">
                <a:solidFill>
                  <a:srgbClr val="FF0000"/>
                </a:solidFill>
              </a:rPr>
              <a:t>8:</a:t>
            </a:r>
            <a:r>
              <a:rPr lang="vi-VN" b="1" dirty="0"/>
              <a:t> Hai dây dẫn được là từ cùng một loại vật liệu, dây thứ nhất có điện trở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15</a:t>
            </a:r>
            <a:r>
              <a:rPr lang="el-GR" b="1" dirty="0">
                <a:solidFill>
                  <a:srgbClr val="FF0000"/>
                </a:solidFill>
              </a:rPr>
              <a:t>Ω</a:t>
            </a:r>
            <a:r>
              <a:rPr lang="el-GR" b="1" dirty="0"/>
              <a:t>, </a:t>
            </a:r>
            <a:r>
              <a:rPr lang="vi-VN" b="1" dirty="0"/>
              <a:t>có chiều dài </a:t>
            </a:r>
            <a:r>
              <a:rPr lang="vi-VN" b="1" i="1" dirty="0">
                <a:solidFill>
                  <a:srgbClr val="FF0000"/>
                </a:solidFill>
              </a:rPr>
              <a:t>l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24m </a:t>
            </a:r>
            <a:r>
              <a:rPr lang="vi-VN" b="1" dirty="0"/>
              <a:t>và có tiết diện </a:t>
            </a:r>
            <a:r>
              <a:rPr lang="vi-VN" b="1" dirty="0">
                <a:solidFill>
                  <a:srgbClr val="FF0000"/>
                </a:solidFill>
              </a:rPr>
              <a:t>S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0,2mm</a:t>
            </a:r>
            <a:r>
              <a:rPr lang="vi-VN" b="1" baseline="30000" dirty="0">
                <a:solidFill>
                  <a:srgbClr val="FF0000"/>
                </a:solidFill>
              </a:rPr>
              <a:t>2</a:t>
            </a:r>
            <a:r>
              <a:rPr lang="vi-VN" b="1" dirty="0"/>
              <a:t>, dây thứ hai có điện trở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10</a:t>
            </a:r>
            <a:r>
              <a:rPr lang="el-GR" b="1" dirty="0">
                <a:solidFill>
                  <a:srgbClr val="FF0000"/>
                </a:solidFill>
              </a:rPr>
              <a:t>Ω, </a:t>
            </a:r>
            <a:r>
              <a:rPr lang="vi-VN" b="1" dirty="0"/>
              <a:t>có chiều dài </a:t>
            </a:r>
            <a:r>
              <a:rPr lang="vi-VN" b="1" i="1" dirty="0">
                <a:solidFill>
                  <a:srgbClr val="FF0000"/>
                </a:solidFill>
              </a:rPr>
              <a:t>l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30m</a:t>
            </a:r>
            <a:r>
              <a:rPr lang="vi-VN" b="1" dirty="0"/>
              <a:t>. Tính tiết diện </a:t>
            </a:r>
            <a:r>
              <a:rPr lang="vi-VN" b="1" dirty="0">
                <a:solidFill>
                  <a:srgbClr val="FF0000"/>
                </a:solidFill>
              </a:rPr>
              <a:t>S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/>
              <a:t> của dây thứ hai</a:t>
            </a:r>
            <a:endParaRPr lang="en-US" altLang="vi-VN" sz="2400" b="1" dirty="0">
              <a:latin typeface="Times New Roman" panose="02020603050405020304" pitchFamily="18" charset="0"/>
            </a:endParaRPr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804627" y="1664479"/>
            <a:ext cx="1898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2307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042023" y="1470312"/>
            <a:ext cx="0" cy="516460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3259389" y="1606771"/>
            <a:ext cx="1898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4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137789" y="3383201"/>
            <a:ext cx="51648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  </a:t>
            </a:r>
            <a:r>
              <a:rPr kumimoji="0" lang="en-US" altLang="en-US" sz="6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844716" y="2205588"/>
                <a:ext cx="2414673" cy="30101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vi-VN" b="1" dirty="0" smtClean="0">
                    <a:solidFill>
                      <a:srgbClr val="7030A0"/>
                    </a:solidFill>
                  </a:rPr>
                  <a:t>R</a:t>
                </a:r>
                <a:r>
                  <a:rPr lang="vi-VN" b="1" baseline="-25000" dirty="0" smtClean="0">
                    <a:solidFill>
                      <a:srgbClr val="7030A0"/>
                    </a:solidFill>
                  </a:rPr>
                  <a:t>1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 = 15</a:t>
                </a:r>
                <a:r>
                  <a:rPr lang="el-GR" b="1" dirty="0" smtClean="0">
                    <a:solidFill>
                      <a:srgbClr val="7030A0"/>
                    </a:solidFill>
                  </a:rPr>
                  <a:t>Ω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 </a:t>
                </a:r>
                <a:endParaRPr lang="en-US" b="1" dirty="0" smtClean="0">
                  <a:solidFill>
                    <a:srgbClr val="7030A0"/>
                  </a:solidFill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vi-VN" b="1" i="1" dirty="0" smtClean="0">
                    <a:solidFill>
                      <a:srgbClr val="7030A0"/>
                    </a:solidFill>
                  </a:rPr>
                  <a:t>l</a:t>
                </a:r>
                <a:r>
                  <a:rPr lang="vi-VN" b="1" baseline="-25000" dirty="0" smtClean="0">
                    <a:solidFill>
                      <a:srgbClr val="7030A0"/>
                    </a:solidFill>
                  </a:rPr>
                  <a:t>1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 = 24m </a:t>
                </a:r>
                <a:endParaRPr lang="en-US" b="1" dirty="0" smtClean="0">
                  <a:solidFill>
                    <a:srgbClr val="7030A0"/>
                  </a:solidFill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vi-VN" b="1" dirty="0" smtClean="0">
                    <a:solidFill>
                      <a:srgbClr val="7030A0"/>
                    </a:solidFill>
                  </a:rPr>
                  <a:t>S</a:t>
                </a:r>
                <a:r>
                  <a:rPr lang="vi-VN" b="1" baseline="-25000" dirty="0" smtClean="0">
                    <a:solidFill>
                      <a:srgbClr val="7030A0"/>
                    </a:solidFill>
                  </a:rPr>
                  <a:t>1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 = 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0,2mm</a:t>
                </a:r>
                <a:r>
                  <a:rPr lang="vi-VN" b="1" baseline="30000" dirty="0" smtClean="0">
                    <a:solidFill>
                      <a:srgbClr val="7030A0"/>
                    </a:solidFill>
                  </a:rPr>
                  <a:t>2</a:t>
                </a:r>
                <a:endParaRPr lang="en-US" b="1" baseline="30000" dirty="0" smtClean="0">
                  <a:solidFill>
                    <a:srgbClr val="7030A0"/>
                  </a:solidFill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7030A0"/>
                    </a:solidFill>
                  </a:rPr>
                  <a:t>      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= 0,2</a:t>
                </a:r>
                <a:r>
                  <a:rPr lang="en-US" b="1" dirty="0" smtClean="0">
                    <a:solidFill>
                      <a:srgbClr val="7030A0"/>
                    </a:solidFill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m</a:t>
                </a:r>
                <a:r>
                  <a:rPr lang="vi-VN" b="1" baseline="30000" dirty="0" smtClean="0">
                    <a:solidFill>
                      <a:srgbClr val="7030A0"/>
                    </a:solidFill>
                  </a:rPr>
                  <a:t>2</a:t>
                </a:r>
                <a:endParaRPr lang="en-US" b="1" baseline="30000" dirty="0">
                  <a:solidFill>
                    <a:srgbClr val="7030A0"/>
                  </a:solidFill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vi-VN" b="1" dirty="0" smtClean="0">
                    <a:solidFill>
                      <a:srgbClr val="7030A0"/>
                    </a:solidFill>
                  </a:rPr>
                  <a:t>R</a:t>
                </a:r>
                <a:r>
                  <a:rPr lang="vi-VN" b="1" baseline="-25000" dirty="0" smtClean="0">
                    <a:solidFill>
                      <a:srgbClr val="7030A0"/>
                    </a:solidFill>
                  </a:rPr>
                  <a:t>2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 = 10</a:t>
                </a:r>
                <a:r>
                  <a:rPr lang="el-GR" b="1" dirty="0" smtClean="0">
                    <a:solidFill>
                      <a:srgbClr val="7030A0"/>
                    </a:solidFill>
                  </a:rPr>
                  <a:t>Ω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 </a:t>
                </a:r>
                <a:endParaRPr lang="en-US" b="1" dirty="0" smtClean="0">
                  <a:solidFill>
                    <a:srgbClr val="7030A0"/>
                  </a:solidFill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vi-VN" b="1" i="1" dirty="0" smtClean="0">
                    <a:solidFill>
                      <a:srgbClr val="7030A0"/>
                    </a:solidFill>
                  </a:rPr>
                  <a:t>l</a:t>
                </a:r>
                <a:r>
                  <a:rPr lang="vi-VN" b="1" baseline="-25000" dirty="0" smtClean="0">
                    <a:solidFill>
                      <a:srgbClr val="7030A0"/>
                    </a:solidFill>
                  </a:rPr>
                  <a:t>2</a:t>
                </a:r>
                <a:r>
                  <a:rPr lang="vi-VN" b="1" dirty="0" smtClean="0">
                    <a:solidFill>
                      <a:srgbClr val="7030A0"/>
                    </a:solidFill>
                  </a:rPr>
                  <a:t> = 30m. </a:t>
                </a:r>
                <a:endParaRPr lang="en-US" b="1" dirty="0" smtClean="0">
                  <a:solidFill>
                    <a:srgbClr val="7030A0"/>
                  </a:solidFill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vi-VN" dirty="0" smtClean="0">
                    <a:solidFill>
                      <a:srgbClr val="FF0000"/>
                    </a:solidFill>
                  </a:rPr>
                  <a:t>S</a:t>
                </a:r>
                <a:r>
                  <a:rPr lang="vi-VN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vi-VN" sz="2400" dirty="0" smtClean="0">
                    <a:solidFill>
                      <a:srgbClr val="FF0000"/>
                    </a:solidFill>
                  </a:rPr>
                  <a:t> =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?</a:t>
                </a:r>
                <a:endParaRPr lang="en-US" altLang="vi-VN" sz="24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16" y="2205588"/>
                <a:ext cx="2414673" cy="3010183"/>
              </a:xfrm>
              <a:prstGeom prst="rect">
                <a:avLst/>
              </a:prstGeom>
              <a:blipFill>
                <a:blip r:embed="rId2"/>
                <a:stretch>
                  <a:fillRect l="-2273" t="-1417" b="-364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259389" y="4976283"/>
                <a:ext cx="5875198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Vậy </a:t>
                </a:r>
                <a:r>
                  <a:rPr lang="vi-VN" sz="2000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vi-VN" sz="2000" b="1" dirty="0">
                    <a:solidFill>
                      <a:srgbClr val="7030A0"/>
                    </a:solidFill>
                  </a:rPr>
                  <a:t>tiết diện  của dây thứ </a:t>
                </a:r>
                <a:r>
                  <a:rPr lang="vi-VN" sz="2000" b="1" dirty="0" smtClean="0">
                    <a:solidFill>
                      <a:srgbClr val="7030A0"/>
                    </a:solidFill>
                  </a:rPr>
                  <a:t>hai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 là:  </a:t>
                </a:r>
                <a:r>
                  <a:rPr lang="vi-VN" sz="2000" b="1" dirty="0" smtClean="0">
                    <a:solidFill>
                      <a:srgbClr val="7030A0"/>
                    </a:solidFill>
                  </a:rPr>
                  <a:t>S</a:t>
                </a:r>
                <a:r>
                  <a:rPr lang="vi-VN" sz="2000" b="1" baseline="-25000" dirty="0" smtClean="0">
                    <a:solidFill>
                      <a:srgbClr val="7030A0"/>
                    </a:solidFill>
                  </a:rPr>
                  <a:t>2</a:t>
                </a:r>
                <a:r>
                  <a:rPr lang="en-US" sz="2000" b="1" baseline="-25000" dirty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 = 0,375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𝒎𝒎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altLang="vi-VN" sz="2000" b="1" dirty="0">
                  <a:solidFill>
                    <a:srgbClr val="7030A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389" y="4976283"/>
                <a:ext cx="5875198" cy="407099"/>
              </a:xfrm>
              <a:prstGeom prst="rect">
                <a:avLst/>
              </a:prstGeom>
              <a:blipFill>
                <a:blip r:embed="rId3"/>
                <a:stretch>
                  <a:fillRect l="-1142" t="-5970" b="-2686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259389" y="2082029"/>
            <a:ext cx="1506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.VnLinus" panose="020B7200000000000000" pitchFamily="34" charset="0"/>
              </a:rPr>
              <a:t>      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Hình chữ nhật 15"/>
              <p:cNvSpPr/>
              <p:nvPr/>
            </p:nvSpPr>
            <p:spPr>
              <a:xfrm>
                <a:off x="4258537" y="2025005"/>
                <a:ext cx="1219373" cy="589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7030A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= </a:t>
                </a:r>
                <a:r>
                  <a:rPr lang="el-GR" sz="2000" b="1" dirty="0">
                    <a:solidFill>
                      <a:srgbClr val="7030A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1" i="0" smtClean="0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  </m:t>
                            </m:r>
                            <m:r>
                              <m:rPr>
                                <m:nor/>
                              </m:rPr>
                              <a:rPr lang="en-US" sz="2000" b="1" dirty="0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7030A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7030A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4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537" y="2025005"/>
                <a:ext cx="1219373" cy="589457"/>
              </a:xfrm>
              <a:prstGeom prst="rect">
                <a:avLst/>
              </a:prstGeom>
              <a:blipFill>
                <a:blip r:embed="rId4"/>
                <a:stretch>
                  <a:fillRect b="-41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Hình chữ nhật 15"/>
              <p:cNvSpPr/>
              <p:nvPr/>
            </p:nvSpPr>
            <p:spPr>
              <a:xfrm>
                <a:off x="4258537" y="2690243"/>
                <a:ext cx="1219373" cy="589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7030A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= </a:t>
                </a:r>
                <a:r>
                  <a:rPr lang="el-GR" sz="2000" b="1" dirty="0">
                    <a:solidFill>
                      <a:srgbClr val="7030A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1" i="0" smtClean="0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  </m:t>
                            </m:r>
                            <m:r>
                              <m:rPr>
                                <m:nor/>
                              </m:rPr>
                              <a:rPr lang="en-US" sz="2000" b="1" dirty="0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b="1" i="0" smtClean="0">
                            <a:solidFill>
                              <a:srgbClr val="7030A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l-GR" sz="2000" b="1" i="1" dirty="0">
                  <a:solidFill>
                    <a:srgbClr val="7030A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5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537" y="2690243"/>
                <a:ext cx="1219373" cy="589457"/>
              </a:xfrm>
              <a:prstGeom prst="rect">
                <a:avLst/>
              </a:prstGeom>
              <a:blipFill>
                <a:blip r:embed="rId5"/>
                <a:stretch>
                  <a:fillRect b="-41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264218" y="4474859"/>
                <a:ext cx="2548133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⇒</m:t>
                        </m:r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 =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𝟑𝟕𝟓</m:t>
                    </m:r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(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𝒎𝒎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vi-VN" sz="20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218" y="4474859"/>
                <a:ext cx="2548133" cy="407099"/>
              </a:xfrm>
              <a:prstGeom prst="rect">
                <a:avLst/>
              </a:prstGeom>
              <a:blipFill>
                <a:blip r:embed="rId6"/>
                <a:stretch>
                  <a:fillRect t="-2985" r="-478" b="-283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3235525" y="3297409"/>
                <a:ext cx="1666803" cy="1159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7030A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=&gt;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rgbClr val="7030A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400" dirty="0" smtClean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=</a:t>
                </a:r>
                <a:r>
                  <a:rPr lang="en-US" sz="2400" b="1" dirty="0" smtClean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400" b="1" dirty="0">
                            <a:solidFill>
                              <a:srgbClr val="7030A0"/>
                            </a:solidFill>
                          </a:rPr>
                          <m:t>ρ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7030A0"/>
                            </a:solidFill>
                            <a:latin typeface=".VnLinus" panose="020B7200000000000000" pitchFamily="34" charset="0"/>
                          </a:rPr>
                          <m:t>.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400" b="1">
                                    <a:solidFill>
                                      <a:srgbClr val="7030A0"/>
                                    </a:solidFill>
                                    <a:latin typeface=".VnLinus" panose="020B7200000000000000" pitchFamily="34" charset="0"/>
                                  </a:rPr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en-US" sz="2400" b="1" dirty="0">
                                    <a:solidFill>
                                      <a:srgbClr val="7030A0"/>
                                    </a:solidFill>
                                    <a:latin typeface=".VnLinus" panose="020B7200000000000000" pitchFamily="34" charset="0"/>
                                  </a:rPr>
                                  <m:t>l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400" b="1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   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</m:num>
                      <m:den>
                        <m:r>
                          <m:rPr>
                            <m:nor/>
                          </m:rPr>
                          <a:rPr lang="el-GR" sz="2400" b="1" dirty="0">
                            <a:solidFill>
                              <a:srgbClr val="7030A0"/>
                            </a:solidFill>
                          </a:rPr>
                          <m:t>ρ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7030A0"/>
                            </a:solidFill>
                            <a:latin typeface=".VnLinus" panose="020B7200000000000000" pitchFamily="34" charset="0"/>
                          </a:rPr>
                          <m:t>.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400" b="1">
                                    <a:solidFill>
                                      <a:srgbClr val="7030A0"/>
                                    </a:solidFill>
                                    <a:latin typeface=".VnLinus" panose="020B7200000000000000" pitchFamily="34" charset="0"/>
                                  </a:rPr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en-US" sz="2400" b="1" dirty="0">
                                    <a:solidFill>
                                      <a:srgbClr val="7030A0"/>
                                    </a:solidFill>
                                    <a:latin typeface=".VnLinus" panose="020B7200000000000000" pitchFamily="34" charset="0"/>
                                  </a:rPr>
                                  <m:t>l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400" b="1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   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vi-VN" sz="24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525" y="3297409"/>
                <a:ext cx="1666803" cy="1159741"/>
              </a:xfrm>
              <a:prstGeom prst="rect">
                <a:avLst/>
              </a:prstGeom>
              <a:blipFill>
                <a:blip r:embed="rId7"/>
                <a:stretch>
                  <a:fillRect l="-58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4773798" y="3504534"/>
                <a:ext cx="1454629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1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400" b="1" dirty="0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 b="1">
                            <a:solidFill>
                              <a:srgbClr val="7030A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1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  </m:t>
                            </m:r>
                            <m:r>
                              <m:rPr>
                                <m:nor/>
                              </m:rPr>
                              <a:rPr lang="en-US" sz="2400" b="1" dirty="0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 b="1">
                            <a:solidFill>
                              <a:srgbClr val="7030A0"/>
                            </a:solidFill>
                            <a:latin typeface=".VnLinus" panose="020B7200000000000000" pitchFamily="34" charset="0"/>
                          </a:rPr>
                          <m:t>   </m:t>
                        </m:r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vi-VN" sz="24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3798" y="3504534"/>
                <a:ext cx="1454629" cy="688778"/>
              </a:xfrm>
              <a:prstGeom prst="rect">
                <a:avLst/>
              </a:prstGeom>
              <a:blipFill>
                <a:blip r:embed="rId8"/>
                <a:stretch>
                  <a:fillRect l="-6276" b="-442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6166631" y="3471435"/>
                <a:ext cx="990336" cy="688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=</a:t>
                </a:r>
                <a:r>
                  <a:rPr lang="en-US" sz="2400" b="1" i="1" dirty="0" smtClean="0">
                    <a:solidFill>
                      <a:srgbClr val="7030A0"/>
                    </a:solidFill>
                    <a:latin typeface=".VnLinus" panose="020B7200000000000000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.VnLiu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1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400" b="1" dirty="0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  <m:t> . </m:t>
                            </m:r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1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400" b="1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.</m:t>
                            </m:r>
                            <m:r>
                              <m:rPr>
                                <m:nor/>
                              </m:rPr>
                              <a:rPr lang="en-US" sz="2400" b="1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400" b="1" dirty="0">
                                <a:solidFill>
                                  <a:srgbClr val="7030A0"/>
                                </a:solidFill>
                                <a:latin typeface=".VnLinus" panose="020B7200000000000000" pitchFamily="34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.VnLius"/>
                              </a:rPr>
                              <m:t>𝟐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.VnLius"/>
                          </a:rPr>
                          <m:t> </m:t>
                        </m:r>
                      </m:den>
                    </m:f>
                  </m:oMath>
                </a14:m>
                <a:endParaRPr lang="vi-VN" sz="2400" b="1" dirty="0">
                  <a:solidFill>
                    <a:srgbClr val="7030A0"/>
                  </a:solidFill>
                  <a:latin typeface=".VnLius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6631" y="3471435"/>
                <a:ext cx="990336" cy="688778"/>
              </a:xfrm>
              <a:prstGeom prst="rect">
                <a:avLst/>
              </a:prstGeom>
              <a:blipFill>
                <a:blip r:embed="rId9"/>
                <a:stretch>
                  <a:fillRect l="-9877" b="-442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7155488" y="3521750"/>
                <a:ext cx="1971437" cy="6543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.VnLius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7030A0"/>
                        </a:solidFill>
                        <a:latin typeface=".VnLius"/>
                      </a:rPr>
                      <m:t>=</m:t>
                    </m:r>
                  </m:oMath>
                </a14:m>
                <a:r>
                  <a:rPr lang="en-US" sz="2400" b="1" dirty="0" smtClean="0">
                    <a:solidFill>
                      <a:srgbClr val="7030A0"/>
                    </a:solidFill>
                    <a:latin typeface=".VnLiu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  <m:r>
                          <a:rPr lang="en-US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.</m:t>
                        </m:r>
                        <m:sSub>
                          <m:sSubPr>
                            <m:ctrlPr>
                              <a:rPr lang="en-US" sz="24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. </m:t>
                        </m:r>
                        <m:r>
                          <a:rPr lang="en-US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endParaRPr lang="vi-VN" sz="2400" b="1" dirty="0">
                  <a:solidFill>
                    <a:srgbClr val="7030A0"/>
                  </a:solidFill>
                  <a:latin typeface=".VnLius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5488" y="3521750"/>
                <a:ext cx="1971437" cy="6543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354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178130" y="478932"/>
            <a:ext cx="11756572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b="1" dirty="0">
                <a:solidFill>
                  <a:srgbClr val="FF0000"/>
                </a:solidFill>
              </a:rPr>
              <a:t>Bài </a:t>
            </a:r>
            <a:r>
              <a:rPr lang="en-US" b="1" dirty="0" smtClean="0">
                <a:solidFill>
                  <a:srgbClr val="FF0000"/>
                </a:solidFill>
              </a:rPr>
              <a:t>11.</a:t>
            </a:r>
            <a:r>
              <a:rPr lang="vi-VN" b="1" dirty="0" smtClean="0">
                <a:solidFill>
                  <a:srgbClr val="FF0000"/>
                </a:solidFill>
              </a:rPr>
              <a:t>9:</a:t>
            </a:r>
            <a:r>
              <a:rPr lang="vi-VN" b="1" dirty="0">
                <a:solidFill>
                  <a:srgbClr val="FF0000"/>
                </a:solidFill>
              </a:rPr>
              <a:t> </a:t>
            </a:r>
            <a:r>
              <a:rPr lang="vi-VN" b="1" dirty="0"/>
              <a:t>Hai bóng đèn Đ</a:t>
            </a:r>
            <a:r>
              <a:rPr lang="vi-VN" b="1" baseline="-25000" dirty="0"/>
              <a:t>1</a:t>
            </a:r>
            <a:r>
              <a:rPr lang="vi-VN" b="1" dirty="0"/>
              <a:t> và Đ</a:t>
            </a:r>
            <a:r>
              <a:rPr lang="vi-VN" b="1" baseline="-25000" dirty="0"/>
              <a:t>2</a:t>
            </a:r>
            <a:r>
              <a:rPr lang="vi-VN" b="1" dirty="0"/>
              <a:t> có hiệu điện thế định mức tương ứng là </a:t>
            </a:r>
            <a:r>
              <a:rPr lang="vi-VN" b="1" dirty="0">
                <a:solidFill>
                  <a:srgbClr val="FF0000"/>
                </a:solidFill>
              </a:rPr>
              <a:t>U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1,5V </a:t>
            </a:r>
            <a:r>
              <a:rPr lang="vi-VN" b="1" dirty="0"/>
              <a:t>và </a:t>
            </a:r>
            <a:r>
              <a:rPr lang="vi-VN" b="1" dirty="0">
                <a:solidFill>
                  <a:srgbClr val="FF0000"/>
                </a:solidFill>
              </a:rPr>
              <a:t>U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6V</a:t>
            </a:r>
            <a:r>
              <a:rPr lang="vi-VN" b="1" dirty="0"/>
              <a:t>; khi sáng bình thường có điện trở tương ứng là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1</a:t>
            </a:r>
            <a:r>
              <a:rPr lang="vi-VN" b="1" dirty="0">
                <a:solidFill>
                  <a:srgbClr val="FF0000"/>
                </a:solidFill>
              </a:rPr>
              <a:t> = 1,5</a:t>
            </a:r>
            <a:r>
              <a:rPr lang="el-GR" b="1" dirty="0">
                <a:solidFill>
                  <a:srgbClr val="FF0000"/>
                </a:solidFill>
              </a:rPr>
              <a:t>Ω </a:t>
            </a:r>
            <a:r>
              <a:rPr lang="vi-VN" b="1" dirty="0"/>
              <a:t>và </a:t>
            </a:r>
            <a:r>
              <a:rPr lang="vi-VN" b="1" dirty="0">
                <a:solidFill>
                  <a:srgbClr val="FF0000"/>
                </a:solidFill>
              </a:rPr>
              <a:t>R</a:t>
            </a:r>
            <a:r>
              <a:rPr lang="vi-VN" b="1" baseline="-25000" dirty="0">
                <a:solidFill>
                  <a:srgbClr val="FF0000"/>
                </a:solidFill>
              </a:rPr>
              <a:t>2</a:t>
            </a:r>
            <a:r>
              <a:rPr lang="vi-VN" b="1" dirty="0">
                <a:solidFill>
                  <a:srgbClr val="FF0000"/>
                </a:solidFill>
              </a:rPr>
              <a:t> = 8</a:t>
            </a:r>
            <a:r>
              <a:rPr lang="el-GR" b="1" dirty="0">
                <a:solidFill>
                  <a:srgbClr val="FF0000"/>
                </a:solidFill>
              </a:rPr>
              <a:t>Ω</a:t>
            </a:r>
            <a:r>
              <a:rPr lang="el-GR" b="1" dirty="0"/>
              <a:t>. </a:t>
            </a:r>
            <a:r>
              <a:rPr lang="vi-VN" b="1" dirty="0"/>
              <a:t>Hai đèn này được mắc cùng với một biến trở vào hiệu điện thế </a:t>
            </a:r>
            <a:r>
              <a:rPr lang="vi-VN" b="1" dirty="0">
                <a:solidFill>
                  <a:srgbClr val="FF0000"/>
                </a:solidFill>
              </a:rPr>
              <a:t>U = 7,5V </a:t>
            </a:r>
            <a:r>
              <a:rPr lang="vi-VN" b="1" dirty="0"/>
              <a:t>theo sơ đồ như hình 11.2</a:t>
            </a:r>
            <a:r>
              <a:rPr lang="vi-VN" b="1" dirty="0" smtClean="0"/>
              <a:t>.</a:t>
            </a:r>
            <a:endParaRPr lang="en-US" b="1" dirty="0" smtClean="0"/>
          </a:p>
          <a:p>
            <a:r>
              <a:rPr lang="vi-VN" b="1" dirty="0"/>
              <a:t>a) Hỏi phải điều chỉnh </a:t>
            </a:r>
            <a:r>
              <a:rPr lang="vi-VN" b="1" dirty="0">
                <a:solidFill>
                  <a:srgbClr val="FF0000"/>
                </a:solidFill>
              </a:rPr>
              <a:t>biến trở có giá trị </a:t>
            </a:r>
            <a:r>
              <a:rPr lang="vi-VN" b="1" dirty="0"/>
              <a:t>là bao nhiêu để hai đèn sáng bình thường</a:t>
            </a:r>
          </a:p>
          <a:p>
            <a:r>
              <a:rPr lang="vi-VN" b="1" dirty="0"/>
              <a:t>b) Biến trở nói trên được quấn bằng dây Nikêlin có điện trở suất là </a:t>
            </a:r>
            <a:r>
              <a:rPr lang="vi-VN" b="1" dirty="0">
                <a:solidFill>
                  <a:srgbClr val="FF0000"/>
                </a:solidFill>
              </a:rPr>
              <a:t>0,4.10</a:t>
            </a:r>
            <a:r>
              <a:rPr lang="vi-VN" b="1" baseline="30000" dirty="0">
                <a:solidFill>
                  <a:srgbClr val="FF0000"/>
                </a:solidFill>
              </a:rPr>
              <a:t>-6</a:t>
            </a:r>
            <a:r>
              <a:rPr lang="el-GR" b="1" dirty="0">
                <a:solidFill>
                  <a:srgbClr val="FF0000"/>
                </a:solidFill>
              </a:rPr>
              <a:t>Ω.</a:t>
            </a:r>
            <a:r>
              <a:rPr lang="vi-VN" b="1" dirty="0">
                <a:solidFill>
                  <a:srgbClr val="FF0000"/>
                </a:solidFill>
              </a:rPr>
              <a:t>m</a:t>
            </a:r>
            <a:r>
              <a:rPr lang="vi-VN" b="1" dirty="0"/>
              <a:t>, có độ dài </a:t>
            </a:r>
            <a:endParaRPr lang="en-US" b="1" dirty="0" smtClean="0"/>
          </a:p>
          <a:p>
            <a:r>
              <a:rPr lang="vi-VN" b="1" dirty="0" smtClean="0"/>
              <a:t>tổng </a:t>
            </a:r>
            <a:r>
              <a:rPr lang="vi-VN" b="1" dirty="0"/>
              <a:t>cộng là </a:t>
            </a:r>
            <a:r>
              <a:rPr lang="vi-VN" b="1" dirty="0">
                <a:solidFill>
                  <a:srgbClr val="FF0000"/>
                </a:solidFill>
              </a:rPr>
              <a:t>19,64m</a:t>
            </a:r>
            <a:r>
              <a:rPr lang="vi-VN" b="1" dirty="0"/>
              <a:t> và đường kính tiết diện là </a:t>
            </a:r>
            <a:r>
              <a:rPr lang="vi-VN" b="1" dirty="0">
                <a:solidFill>
                  <a:srgbClr val="FF0000"/>
                </a:solidFill>
              </a:rPr>
              <a:t>0,5mm</a:t>
            </a:r>
            <a:r>
              <a:rPr lang="vi-VN" b="1" dirty="0"/>
              <a:t>. Hỏi giá trị của biến trở tính được </a:t>
            </a:r>
            <a:endParaRPr lang="en-US" b="1" dirty="0" smtClean="0"/>
          </a:p>
          <a:p>
            <a:r>
              <a:rPr lang="vi-VN" b="1" dirty="0" smtClean="0"/>
              <a:t>ở </a:t>
            </a:r>
            <a:r>
              <a:rPr lang="vi-VN" b="1" dirty="0"/>
              <a:t>câu a trên đây chiếm bao nhiêu phần trăm so với điện trở lớn nhất của biến trở này</a:t>
            </a:r>
            <a:r>
              <a:rPr lang="vi-VN" b="1" dirty="0" smtClean="0"/>
              <a:t>?</a:t>
            </a:r>
            <a:endParaRPr lang="vi-VN" b="1" dirty="0"/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222677" y="2477092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-680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94721" y="2477092"/>
            <a:ext cx="0" cy="43957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2394721" y="2456287"/>
            <a:ext cx="8863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124" name="Picture 4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740" y="1116628"/>
            <a:ext cx="1850517" cy="139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67946" y="2989869"/>
            <a:ext cx="24675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U</a:t>
            </a:r>
            <a:r>
              <a:rPr lang="vi-VN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đm1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U</a:t>
            </a:r>
            <a:r>
              <a:rPr lang="vi-VN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1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=1,5V </a:t>
            </a:r>
            <a:endParaRPr lang="en-US" b="1" i="0" dirty="0" smtClean="0">
              <a:solidFill>
                <a:srgbClr val="00B05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R</a:t>
            </a:r>
            <a:r>
              <a:rPr lang="vi-VN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1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1,5</a:t>
            </a:r>
            <a:r>
              <a:rPr lang="el-GR" b="1" i="0" dirty="0" smtClean="0">
                <a:solidFill>
                  <a:srgbClr val="00B050"/>
                </a:solidFill>
                <a:effectLst/>
                <a:latin typeface="Open Sans"/>
              </a:rPr>
              <a:t>Ω 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 </a:t>
            </a:r>
            <a:endParaRPr lang="en-US" b="1" i="0" dirty="0" smtClean="0">
              <a:solidFill>
                <a:srgbClr val="00B05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U</a:t>
            </a:r>
            <a:r>
              <a:rPr lang="vi-VN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đm2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U</a:t>
            </a:r>
            <a:r>
              <a:rPr lang="vi-VN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2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6V </a:t>
            </a:r>
            <a:endParaRPr lang="en-US" b="1" i="0" dirty="0" smtClean="0">
              <a:solidFill>
                <a:srgbClr val="00B05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R</a:t>
            </a:r>
            <a:r>
              <a:rPr lang="vi-VN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2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8</a:t>
            </a:r>
            <a:r>
              <a:rPr lang="el-GR" b="1" i="0" dirty="0" smtClean="0">
                <a:solidFill>
                  <a:srgbClr val="00B050"/>
                </a:solidFill>
                <a:effectLst/>
                <a:latin typeface="Open Sans"/>
              </a:rPr>
              <a:t>Ω</a:t>
            </a:r>
            <a:endParaRPr lang="en-US" b="1" dirty="0">
              <a:solidFill>
                <a:srgbClr val="00B050"/>
              </a:solidFill>
              <a:latin typeface="Open Sans"/>
            </a:endParaRPr>
          </a:p>
          <a:p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U 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= 7,5V</a:t>
            </a:r>
          </a:p>
          <a:p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a) </a:t>
            </a:r>
            <a:r>
              <a:rPr lang="vi-VN" b="1" i="0" dirty="0" smtClean="0">
                <a:solidFill>
                  <a:srgbClr val="FF0000"/>
                </a:solidFill>
                <a:effectLst/>
                <a:latin typeface="Open Sans"/>
              </a:rPr>
              <a:t>R</a:t>
            </a:r>
            <a:r>
              <a:rPr lang="vi-VN" b="1" i="0" baseline="-25000" dirty="0" smtClean="0">
                <a:solidFill>
                  <a:srgbClr val="FF0000"/>
                </a:solidFill>
                <a:effectLst/>
                <a:latin typeface="Open Sans"/>
              </a:rPr>
              <a:t>b</a:t>
            </a:r>
            <a:r>
              <a:rPr lang="vi-VN" b="1" i="0" dirty="0" smtClean="0">
                <a:solidFill>
                  <a:srgbClr val="FF0000"/>
                </a:solidFill>
                <a:effectLst/>
                <a:latin typeface="Open Sans"/>
              </a:rPr>
              <a:t> = ?</a:t>
            </a:r>
          </a:p>
          <a:p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b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)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 </a:t>
            </a:r>
            <a:r>
              <a:rPr lang="el-GR" b="1" i="0" dirty="0" smtClean="0">
                <a:solidFill>
                  <a:srgbClr val="00B050"/>
                </a:solidFill>
                <a:effectLst/>
                <a:latin typeface="Open Sans"/>
              </a:rPr>
              <a:t>ρ </a:t>
            </a:r>
            <a:r>
              <a:rPr lang="el-GR" b="1" i="0" dirty="0" smtClean="0">
                <a:solidFill>
                  <a:srgbClr val="00B050"/>
                </a:solidFill>
                <a:effectLst/>
                <a:latin typeface="Open Sans"/>
              </a:rPr>
              <a:t>= </a:t>
            </a:r>
            <a:r>
              <a:rPr lang="vi-VN" b="1" dirty="0">
                <a:solidFill>
                  <a:srgbClr val="00B050"/>
                </a:solidFill>
              </a:rPr>
              <a:t>0,4.10</a:t>
            </a:r>
            <a:r>
              <a:rPr lang="vi-VN" b="1" baseline="30000" dirty="0">
                <a:solidFill>
                  <a:srgbClr val="00B050"/>
                </a:solidFill>
              </a:rPr>
              <a:t>-6</a:t>
            </a:r>
            <a:r>
              <a:rPr lang="vi-VN" b="1" baseline="30000" dirty="0">
                <a:solidFill>
                  <a:srgbClr val="FF0000"/>
                </a:solidFill>
              </a:rPr>
              <a:t> </a:t>
            </a:r>
            <a:r>
              <a:rPr lang="el-GR" b="1" i="0" dirty="0" smtClean="0">
                <a:solidFill>
                  <a:srgbClr val="00B050"/>
                </a:solidFill>
                <a:effectLst/>
                <a:latin typeface="Open Sans"/>
              </a:rPr>
              <a:t>Ω.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m</a:t>
            </a:r>
            <a:endParaRPr lang="en-US" b="1" i="0" dirty="0" smtClean="0">
              <a:solidFill>
                <a:srgbClr val="00B050"/>
              </a:solidFill>
              <a:effectLst/>
              <a:latin typeface="Open Sans"/>
            </a:endParaRPr>
          </a:p>
          <a:p>
            <a:r>
              <a:rPr lang="vi-VN" b="1" i="1" dirty="0" smtClean="0">
                <a:solidFill>
                  <a:srgbClr val="00B050"/>
                </a:solidFill>
                <a:effectLst/>
                <a:latin typeface="Open Sans"/>
              </a:rPr>
              <a:t>l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19,64m</a:t>
            </a:r>
            <a:endParaRPr lang="en-US" b="1" i="0" dirty="0" smtClean="0">
              <a:solidFill>
                <a:srgbClr val="00B050"/>
              </a:solidFill>
              <a:effectLst/>
              <a:latin typeface="Open Sans"/>
            </a:endParaRPr>
          </a:p>
          <a:p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d 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= 0,5mm </a:t>
            </a:r>
            <a:endParaRPr lang="en-US" b="1" i="0" dirty="0" smtClean="0">
              <a:solidFill>
                <a:srgbClr val="00B050"/>
              </a:solidFill>
              <a:effectLst/>
              <a:latin typeface="Open Sans"/>
            </a:endParaRPr>
          </a:p>
          <a:p>
            <a:r>
              <a:rPr lang="en-US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Open Sans"/>
              </a:rPr>
              <a:t>   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= 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0,5.10</a:t>
            </a:r>
            <a:r>
              <a:rPr lang="vi-VN" b="1" i="0" baseline="30000" dirty="0" smtClean="0">
                <a:solidFill>
                  <a:srgbClr val="00B050"/>
                </a:solidFill>
                <a:effectLst/>
                <a:latin typeface="Open Sans"/>
              </a:rPr>
              <a:t>-3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m</a:t>
            </a:r>
            <a:endParaRPr lang="en-US" b="1" i="0" dirty="0" smtClean="0">
              <a:solidFill>
                <a:srgbClr val="00B050"/>
              </a:solidFill>
              <a:effectLst/>
              <a:latin typeface="Open Sans"/>
            </a:endParaRPr>
          </a:p>
          <a:p>
            <a:r>
              <a:rPr lang="vi-VN" b="1" dirty="0">
                <a:solidFill>
                  <a:srgbClr val="FF000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FF000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FF0000"/>
                </a:solidFill>
                <a:latin typeface="Open Sans"/>
              </a:rPr>
              <a:t> = </a:t>
            </a:r>
            <a:r>
              <a:rPr lang="vi-VN" b="1" dirty="0" smtClean="0">
                <a:solidFill>
                  <a:srgbClr val="FF0000"/>
                </a:solidFill>
                <a:latin typeface="Open Sans"/>
              </a:rPr>
              <a:t>?</a:t>
            </a:r>
            <a:r>
              <a:rPr lang="en-US" b="1" dirty="0" smtClean="0">
                <a:solidFill>
                  <a:srgbClr val="FF0000"/>
                </a:solidFill>
                <a:latin typeface="Open Sans"/>
              </a:rPr>
              <a:t>% </a:t>
            </a:r>
            <a:r>
              <a:rPr lang="vi-VN" b="1" dirty="0" smtClean="0">
                <a:solidFill>
                  <a:srgbClr val="FF0000"/>
                </a:solidFill>
                <a:latin typeface="Open Sans"/>
              </a:rPr>
              <a:t>R</a:t>
            </a:r>
            <a:r>
              <a:rPr lang="vi-VN" b="1" baseline="-25000" dirty="0" smtClean="0">
                <a:solidFill>
                  <a:srgbClr val="FF0000"/>
                </a:solidFill>
                <a:latin typeface="Open Sans"/>
              </a:rPr>
              <a:t>b</a:t>
            </a:r>
            <a:r>
              <a:rPr lang="en-US" b="1" baseline="-25000" dirty="0" smtClean="0">
                <a:solidFill>
                  <a:srgbClr val="FF0000"/>
                </a:solidFill>
                <a:latin typeface="Open Sans"/>
              </a:rPr>
              <a:t>max</a:t>
            </a:r>
            <a:r>
              <a:rPr lang="vi-VN" b="1" dirty="0">
                <a:solidFill>
                  <a:srgbClr val="FF0000"/>
                </a:solidFill>
                <a:latin typeface="Open Sans"/>
              </a:rPr>
              <a:t> </a:t>
            </a:r>
          </a:p>
          <a:p>
            <a:endParaRPr lang="vi-VN" b="1" dirty="0">
              <a:solidFill>
                <a:srgbClr val="FF0000"/>
              </a:solidFill>
              <a:latin typeface="Open Sans"/>
            </a:endParaRPr>
          </a:p>
          <a:p>
            <a:endParaRPr lang="vi-VN" b="1" i="0" dirty="0">
              <a:solidFill>
                <a:srgbClr val="00B050"/>
              </a:solidFill>
              <a:effectLst/>
              <a:latin typeface="Open San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54460" y="2813330"/>
            <a:ext cx="56062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a) 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H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ai 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đèn sáng bình thường 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nên ta có: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96949" y="5413102"/>
            <a:ext cx="3555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R</a:t>
            </a:r>
            <a:r>
              <a:rPr lang="vi-VN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b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U</a:t>
            </a:r>
            <a:r>
              <a:rPr lang="vi-VN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b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/I</a:t>
            </a:r>
            <a:r>
              <a:rPr lang="vi-VN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b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6/0,25 = 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24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 (</a:t>
            </a:r>
            <a:r>
              <a:rPr lang="el-GR" b="1" i="0" dirty="0" smtClean="0">
                <a:solidFill>
                  <a:srgbClr val="00B050"/>
                </a:solidFill>
                <a:effectLst/>
                <a:latin typeface="Open Sans"/>
              </a:rPr>
              <a:t>Ω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)</a:t>
            </a:r>
            <a:endParaRPr lang="el-GR" b="1" i="0" dirty="0">
              <a:solidFill>
                <a:srgbClr val="00B050"/>
              </a:solidFill>
              <a:effectLst/>
              <a:latin typeface="Open San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73494" y="2551566"/>
            <a:ext cx="1236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b="1" dirty="0"/>
              <a:t>hình 11.2.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3441277" y="2492481"/>
            <a:ext cx="1770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00B05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00B050"/>
                </a:solidFill>
                <a:latin typeface="Open Sans"/>
              </a:rPr>
              <a:t>1</a:t>
            </a:r>
            <a:r>
              <a:rPr lang="vi-VN" b="1" dirty="0">
                <a:solidFill>
                  <a:srgbClr val="00B050"/>
                </a:solidFill>
                <a:latin typeface="Open Sans"/>
              </a:rPr>
              <a:t> </a:t>
            </a:r>
            <a:r>
              <a:rPr lang="en-US" b="1" dirty="0" smtClean="0">
                <a:solidFill>
                  <a:srgbClr val="00B050"/>
                </a:solidFill>
                <a:latin typeface="Open Sans"/>
              </a:rPr>
              <a:t>nt (</a:t>
            </a:r>
            <a:r>
              <a:rPr lang="vi-VN" b="1" dirty="0">
                <a:solidFill>
                  <a:srgbClr val="00B050"/>
                </a:solidFill>
                <a:latin typeface="Open Sans"/>
              </a:rPr>
              <a:t>R</a:t>
            </a:r>
            <a:r>
              <a:rPr lang="vi-VN" b="1" baseline="-25000" dirty="0">
                <a:solidFill>
                  <a:srgbClr val="00B050"/>
                </a:solidFill>
                <a:latin typeface="Open Sans"/>
              </a:rPr>
              <a:t>2</a:t>
            </a:r>
            <a:r>
              <a:rPr lang="vi-VN" b="1" dirty="0">
                <a:solidFill>
                  <a:srgbClr val="00B050"/>
                </a:solidFill>
                <a:latin typeface="Open Sans"/>
              </a:rPr>
              <a:t> </a:t>
            </a:r>
            <a:r>
              <a:rPr lang="en-US" b="1" dirty="0" smtClean="0">
                <a:solidFill>
                  <a:srgbClr val="00B050"/>
                </a:solidFill>
                <a:latin typeface="Open Sans"/>
              </a:rPr>
              <a:t>//</a:t>
            </a:r>
            <a:r>
              <a:rPr lang="vi-VN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vi-VN" b="1" dirty="0" smtClean="0">
                <a:solidFill>
                  <a:srgbClr val="00B050"/>
                </a:solidFill>
                <a:latin typeface="Open Sans"/>
              </a:rPr>
              <a:t>R</a:t>
            </a:r>
            <a:r>
              <a:rPr lang="en-US" b="1" baseline="-25000" dirty="0" smtClean="0">
                <a:solidFill>
                  <a:srgbClr val="00B050"/>
                </a:solidFill>
                <a:latin typeface="Open Sans"/>
              </a:rPr>
              <a:t>b</a:t>
            </a:r>
            <a:r>
              <a:rPr lang="en-US" b="1" dirty="0" smtClean="0">
                <a:solidFill>
                  <a:srgbClr val="00B050"/>
                </a:solidFill>
                <a:latin typeface="Open Sans"/>
              </a:rPr>
              <a:t>) </a:t>
            </a:r>
            <a:endParaRPr lang="vi-VN" dirty="0"/>
          </a:p>
        </p:txBody>
      </p:sp>
      <p:sp>
        <p:nvSpPr>
          <p:cNvPr id="5" name="Rectangle 4"/>
          <p:cNvSpPr/>
          <p:nvPr/>
        </p:nvSpPr>
        <p:spPr>
          <a:xfrm>
            <a:off x="2692936" y="4097870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B050"/>
                </a:solidFill>
                <a:latin typeface="Open Sans"/>
              </a:rPr>
              <a:t>U</a:t>
            </a:r>
            <a:r>
              <a:rPr lang="en-US" altLang="en-US" sz="1100" b="1" baseline="-30000" dirty="0">
                <a:solidFill>
                  <a:srgbClr val="00B050"/>
                </a:solidFill>
                <a:latin typeface="Open Sans"/>
              </a:rPr>
              <a:t>2b</a:t>
            </a:r>
            <a:r>
              <a:rPr lang="en-US" altLang="en-US" b="1" dirty="0">
                <a:solidFill>
                  <a:srgbClr val="00B050"/>
                </a:solidFill>
                <a:latin typeface="Open Sans"/>
              </a:rPr>
              <a:t> = U</a:t>
            </a:r>
            <a:r>
              <a:rPr lang="en-US" altLang="en-US" sz="1100" b="1" baseline="-30000" dirty="0">
                <a:solidFill>
                  <a:srgbClr val="00B050"/>
                </a:solidFill>
                <a:latin typeface="Open Sans"/>
              </a:rPr>
              <a:t>2</a:t>
            </a:r>
            <a:r>
              <a:rPr lang="en-US" altLang="en-US" b="1" dirty="0">
                <a:solidFill>
                  <a:srgbClr val="00B050"/>
                </a:solidFill>
                <a:latin typeface="Open Sans"/>
              </a:rPr>
              <a:t> = U</a:t>
            </a:r>
            <a:r>
              <a:rPr lang="en-US" altLang="en-US" sz="1100" b="1" baseline="-30000" dirty="0">
                <a:solidFill>
                  <a:srgbClr val="00B050"/>
                </a:solidFill>
                <a:latin typeface="Open Sans"/>
              </a:rPr>
              <a:t>b</a:t>
            </a:r>
            <a:r>
              <a:rPr lang="en-US" altLang="en-US" b="1" dirty="0">
                <a:solidFill>
                  <a:srgbClr val="00B050"/>
                </a:solidFill>
                <a:latin typeface="Open Sans"/>
              </a:rPr>
              <a:t> = 6V 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3701" y="4492118"/>
            <a:ext cx="2380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B050"/>
                </a:solidFill>
                <a:latin typeface="Open Sans"/>
              </a:rPr>
              <a:t>I = I</a:t>
            </a:r>
            <a:r>
              <a:rPr lang="en-US" altLang="en-US" sz="1100" b="1" baseline="-30000" dirty="0">
                <a:solidFill>
                  <a:srgbClr val="00B050"/>
                </a:solidFill>
                <a:latin typeface="Open Sans"/>
              </a:rPr>
              <a:t>1</a:t>
            </a:r>
            <a:r>
              <a:rPr lang="en-US" altLang="en-US" b="1" dirty="0">
                <a:solidFill>
                  <a:srgbClr val="00B050"/>
                </a:solidFill>
                <a:latin typeface="Open Sans"/>
              </a:rPr>
              <a:t> = I</a:t>
            </a:r>
            <a:r>
              <a:rPr lang="en-US" altLang="en-US" sz="1100" b="1" baseline="-30000" dirty="0">
                <a:solidFill>
                  <a:srgbClr val="00B050"/>
                </a:solidFill>
                <a:latin typeface="Open Sans"/>
              </a:rPr>
              <a:t>2b</a:t>
            </a:r>
            <a:r>
              <a:rPr lang="en-US" altLang="en-US" b="1" dirty="0">
                <a:solidFill>
                  <a:srgbClr val="00B050"/>
                </a:solidFill>
                <a:latin typeface="Open Sans"/>
              </a:rPr>
              <a:t> = 1A = I</a:t>
            </a:r>
            <a:r>
              <a:rPr lang="en-US" altLang="en-US" sz="1100" b="1" baseline="-30000" dirty="0">
                <a:solidFill>
                  <a:srgbClr val="00B050"/>
                </a:solidFill>
                <a:latin typeface="Open Sans"/>
              </a:rPr>
              <a:t>b</a:t>
            </a:r>
            <a:r>
              <a:rPr lang="en-US" altLang="en-US" b="1" dirty="0">
                <a:solidFill>
                  <a:srgbClr val="00B050"/>
                </a:solidFill>
                <a:latin typeface="Open Sans"/>
              </a:rPr>
              <a:t> + I</a:t>
            </a:r>
            <a:r>
              <a:rPr lang="en-US" altLang="en-US" sz="1100" b="1" baseline="-30000" dirty="0">
                <a:solidFill>
                  <a:srgbClr val="00B050"/>
                </a:solidFill>
                <a:latin typeface="Open Sans"/>
              </a:rPr>
              <a:t>2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3701" y="4941939"/>
            <a:ext cx="3448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b="1" dirty="0">
                <a:solidFill>
                  <a:srgbClr val="00B050"/>
                </a:solidFill>
                <a:latin typeface="Open Sans"/>
              </a:rPr>
              <a:t>I</a:t>
            </a:r>
            <a:r>
              <a:rPr lang="vi-VN" b="1" baseline="-25000" dirty="0">
                <a:solidFill>
                  <a:srgbClr val="00B050"/>
                </a:solidFill>
                <a:latin typeface="Open Sans"/>
              </a:rPr>
              <a:t>b</a:t>
            </a:r>
            <a:r>
              <a:rPr lang="vi-VN" b="1" dirty="0">
                <a:solidFill>
                  <a:srgbClr val="00B050"/>
                </a:solidFill>
                <a:latin typeface="Open Sans"/>
              </a:rPr>
              <a:t> = I</a:t>
            </a:r>
            <a:r>
              <a:rPr lang="vi-VN" b="1" baseline="-25000" dirty="0">
                <a:solidFill>
                  <a:srgbClr val="00B050"/>
                </a:solidFill>
                <a:latin typeface="Open Sans"/>
              </a:rPr>
              <a:t>2b</a:t>
            </a:r>
            <a:r>
              <a:rPr lang="vi-VN" b="1" dirty="0">
                <a:solidFill>
                  <a:srgbClr val="00B050"/>
                </a:solidFill>
                <a:latin typeface="Open Sans"/>
              </a:rPr>
              <a:t> – I</a:t>
            </a:r>
            <a:r>
              <a:rPr lang="vi-VN" b="1" baseline="-25000" dirty="0">
                <a:solidFill>
                  <a:srgbClr val="00B050"/>
                </a:solidFill>
                <a:latin typeface="Open Sans"/>
              </a:rPr>
              <a:t>2</a:t>
            </a:r>
            <a:r>
              <a:rPr lang="vi-VN" b="1" dirty="0">
                <a:solidFill>
                  <a:srgbClr val="00B050"/>
                </a:solidFill>
                <a:latin typeface="Open Sans"/>
              </a:rPr>
              <a:t> = 1 – 0,75 = </a:t>
            </a:r>
            <a:r>
              <a:rPr lang="vi-VN" b="1" dirty="0" smtClean="0">
                <a:solidFill>
                  <a:srgbClr val="00B050"/>
                </a:solidFill>
                <a:latin typeface="Open Sans"/>
              </a:rPr>
              <a:t>0,25</a:t>
            </a:r>
            <a:r>
              <a:rPr lang="en-US" b="1" dirty="0" smtClean="0">
                <a:solidFill>
                  <a:srgbClr val="00B050"/>
                </a:solidFill>
                <a:latin typeface="Open Sans"/>
              </a:rPr>
              <a:t> (</a:t>
            </a:r>
            <a:r>
              <a:rPr lang="vi-VN" b="1" dirty="0" smtClean="0">
                <a:solidFill>
                  <a:srgbClr val="00B050"/>
                </a:solidFill>
                <a:latin typeface="Open Sans"/>
              </a:rPr>
              <a:t>A</a:t>
            </a:r>
            <a:r>
              <a:rPr lang="en-US" b="1" dirty="0" smtClean="0">
                <a:solidFill>
                  <a:srgbClr val="00B050"/>
                </a:solidFill>
                <a:latin typeface="Open Sans"/>
              </a:rPr>
              <a:t>)</a:t>
            </a:r>
            <a:endParaRPr lang="vi-VN" b="1" dirty="0">
              <a:solidFill>
                <a:srgbClr val="00B050"/>
              </a:solidFill>
              <a:latin typeface="Open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1631" y="5887839"/>
            <a:ext cx="4049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>
                <a:solidFill>
                  <a:srgbClr val="00B050"/>
                </a:solidFill>
                <a:latin typeface="Open Sans"/>
              </a:rPr>
              <a:t>Điện trở của biến trở khi </a:t>
            </a:r>
            <a:r>
              <a:rPr lang="en-US" b="1" dirty="0" smtClean="0">
                <a:solidFill>
                  <a:srgbClr val="00B050"/>
                </a:solidFill>
                <a:latin typeface="Open Sans"/>
              </a:rPr>
              <a:t>đó là 24 </a:t>
            </a:r>
            <a:r>
              <a:rPr lang="el-GR" b="1" dirty="0" smtClean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endParaRPr lang="vi-VN" b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7052585" y="2456287"/>
            <a:ext cx="0" cy="43957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677228" y="3665350"/>
            <a:ext cx="3555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I</a:t>
            </a:r>
            <a:r>
              <a:rPr lang="en-US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2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</a:t>
            </a:r>
            <a:r>
              <a:rPr lang="en-US" b="1" dirty="0" smtClean="0">
                <a:solidFill>
                  <a:srgbClr val="00B050"/>
                </a:solidFill>
                <a:latin typeface="Open Sans"/>
              </a:rPr>
              <a:t>I</a:t>
            </a:r>
            <a:r>
              <a:rPr lang="en-US" b="1" baseline="-25000" dirty="0" smtClean="0">
                <a:solidFill>
                  <a:srgbClr val="00B050"/>
                </a:solidFill>
                <a:latin typeface="Open Sans"/>
              </a:rPr>
              <a:t>đm2</a:t>
            </a:r>
            <a:r>
              <a:rPr lang="vi-VN" b="1" dirty="0">
                <a:solidFill>
                  <a:srgbClr val="00B050"/>
                </a:solidFill>
                <a:latin typeface="Open Sans"/>
              </a:rPr>
              <a:t> = </a:t>
            </a:r>
            <a:r>
              <a:rPr lang="vi-VN" b="1" dirty="0" smtClean="0">
                <a:solidFill>
                  <a:srgbClr val="00B050"/>
                </a:solidFill>
                <a:latin typeface="Open Sans"/>
              </a:rPr>
              <a:t>U</a:t>
            </a:r>
            <a:r>
              <a:rPr lang="en-US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2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/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R</a:t>
            </a:r>
            <a:r>
              <a:rPr lang="en-US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2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6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/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8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 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= 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0,75 (A)</a:t>
            </a:r>
            <a:endParaRPr lang="el-GR" b="1" i="0" dirty="0">
              <a:solidFill>
                <a:srgbClr val="00B050"/>
              </a:solidFill>
              <a:effectLst/>
              <a:latin typeface="Open San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98739" y="3190753"/>
            <a:ext cx="3555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I</a:t>
            </a:r>
            <a:r>
              <a:rPr lang="en-US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1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</a:t>
            </a:r>
            <a:r>
              <a:rPr lang="en-US" b="1" dirty="0" smtClean="0">
                <a:solidFill>
                  <a:srgbClr val="00B050"/>
                </a:solidFill>
                <a:latin typeface="Open Sans"/>
              </a:rPr>
              <a:t>I</a:t>
            </a:r>
            <a:r>
              <a:rPr lang="en-US" b="1" baseline="-25000" dirty="0" smtClean="0">
                <a:solidFill>
                  <a:srgbClr val="00B050"/>
                </a:solidFill>
                <a:latin typeface="Open Sans"/>
              </a:rPr>
              <a:t>đm1</a:t>
            </a:r>
            <a:r>
              <a:rPr lang="vi-VN" b="1" dirty="0">
                <a:solidFill>
                  <a:srgbClr val="00B050"/>
                </a:solidFill>
                <a:latin typeface="Open Sans"/>
              </a:rPr>
              <a:t> = </a:t>
            </a:r>
            <a:r>
              <a:rPr lang="vi-VN" b="1" dirty="0" smtClean="0">
                <a:solidFill>
                  <a:srgbClr val="00B050"/>
                </a:solidFill>
                <a:latin typeface="Open Sans"/>
              </a:rPr>
              <a:t>U</a:t>
            </a:r>
            <a:r>
              <a:rPr lang="en-US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1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/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R</a:t>
            </a:r>
            <a:r>
              <a:rPr lang="en-US" b="1" i="0" baseline="-25000" dirty="0" smtClean="0">
                <a:solidFill>
                  <a:srgbClr val="00B050"/>
                </a:solidFill>
                <a:effectLst/>
                <a:latin typeface="Open Sans"/>
              </a:rPr>
              <a:t>1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 = 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1,5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/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1,5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 </a:t>
            </a:r>
            <a:r>
              <a:rPr lang="vi-VN" b="1" i="0" dirty="0" smtClean="0">
                <a:solidFill>
                  <a:srgbClr val="00B050"/>
                </a:solidFill>
                <a:effectLst/>
                <a:latin typeface="Open Sans"/>
              </a:rPr>
              <a:t>= </a:t>
            </a:r>
            <a:r>
              <a:rPr lang="en-US" b="1" i="0" dirty="0" smtClean="0">
                <a:solidFill>
                  <a:srgbClr val="00B050"/>
                </a:solidFill>
                <a:effectLst/>
                <a:latin typeface="Open Sans"/>
              </a:rPr>
              <a:t>1 (A)</a:t>
            </a:r>
            <a:endParaRPr lang="el-GR" b="1" i="0" dirty="0">
              <a:solidFill>
                <a:srgbClr val="00B050"/>
              </a:solidFill>
              <a:effectLst/>
              <a:latin typeface="Open San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Hình chữ nhật 15"/>
              <p:cNvSpPr/>
              <p:nvPr/>
            </p:nvSpPr>
            <p:spPr>
              <a:xfrm>
                <a:off x="7052585" y="2696879"/>
                <a:ext cx="3516803" cy="727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𝒃𝒎𝒂𝒙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B050"/>
                    </a:solidFill>
                  </a:rPr>
                  <a:t>= </a:t>
                </a:r>
                <a:r>
                  <a:rPr lang="el-GR" sz="2000" b="1" dirty="0">
                    <a:solidFill>
                      <a:srgbClr val="00B050"/>
                    </a:solidFill>
                  </a:rPr>
                  <a:t>ρ</a:t>
                </a:r>
                <a:r>
                  <a:rPr lang="en-US" sz="2000" b="1" dirty="0">
                    <a:solidFill>
                      <a:srgbClr val="00B05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B05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l-GR" sz="2000" b="1" dirty="0">
                        <a:solidFill>
                          <a:srgbClr val="00B050"/>
                        </a:solidFill>
                      </a:rPr>
                      <m:t>ρ</m:t>
                    </m:r>
                    <m:r>
                      <m:rPr>
                        <m:nor/>
                      </m:rPr>
                      <a:rPr lang="en-US" sz="2000" b="1" dirty="0">
                        <a:solidFill>
                          <a:srgbClr val="00B050"/>
                        </a:solidFill>
                      </a:rPr>
                      <m:t>.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rgbClr val="00B05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f>
                          <m:fPr>
                            <m:ctrlPr>
                              <a:rPr lang="en-US" sz="2000" b="1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000" b="1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π</m:t>
                            </m:r>
                            <m:sSup>
                              <m:sSupPr>
                                <m:ctrlPr>
                                  <a:rPr lang="el-GR" sz="2000" b="1" i="1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1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den>
                    </m:f>
                  </m:oMath>
                </a14:m>
                <a:endParaRPr lang="el-GR" sz="2000" b="1" i="1" dirty="0">
                  <a:solidFill>
                    <a:srgbClr val="00B05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2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2585" y="2696879"/>
                <a:ext cx="3516803" cy="727828"/>
              </a:xfrm>
              <a:prstGeom prst="rect">
                <a:avLst/>
              </a:prstGeom>
              <a:blipFill>
                <a:blip r:embed="rId3"/>
                <a:stretch>
                  <a:fillRect l="-190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Hình chữ nhật 15"/>
              <p:cNvSpPr/>
              <p:nvPr/>
            </p:nvSpPr>
            <p:spPr>
              <a:xfrm>
                <a:off x="7965185" y="3347227"/>
                <a:ext cx="2630442" cy="6495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B050"/>
                    </a:solidFill>
                  </a:rPr>
                  <a:t>=</a:t>
                </a:r>
                <a:r>
                  <a:rPr lang="vi-VN" sz="2000" b="1" dirty="0">
                    <a:solidFill>
                      <a:srgbClr val="00B050"/>
                    </a:solidFill>
                  </a:rPr>
                  <a:t> 0,4.10</a:t>
                </a:r>
                <a:r>
                  <a:rPr lang="vi-VN" sz="2000" b="1" baseline="30000" dirty="0">
                    <a:solidFill>
                      <a:srgbClr val="00B050"/>
                    </a:solidFill>
                  </a:rPr>
                  <a:t>-6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srgbClr val="00B050"/>
                        </a:solidFill>
                      </a:rPr>
                      <m:t>.</m:t>
                    </m:r>
                    <m:f>
                      <m:fPr>
                        <m:ctrlPr>
                          <a:rPr lang="en-US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num>
                      <m:den>
                        <m:f>
                          <m:fPr>
                            <m:ctrlPr>
                              <a:rPr lang="en-US" b="1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b="1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𝟏𝟒</m:t>
                            </m:r>
                            <m:sSup>
                              <m:sSupPr>
                                <m:ctrlPr>
                                  <a:rPr lang="el-GR" b="1" i="1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US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n-US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US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b="1" i="1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 )</m:t>
                                </m:r>
                              </m:e>
                              <m:sup>
                                <m:r>
                                  <a:rPr lang="en-US" b="1" i="1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den>
                    </m:f>
                  </m:oMath>
                </a14:m>
                <a:endParaRPr lang="el-GR" b="1" i="1" dirty="0">
                  <a:solidFill>
                    <a:srgbClr val="00B05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4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5185" y="3347227"/>
                <a:ext cx="2630442" cy="649537"/>
              </a:xfrm>
              <a:prstGeom prst="rect">
                <a:avLst/>
              </a:prstGeom>
              <a:blipFill>
                <a:blip r:embed="rId4"/>
                <a:stretch>
                  <a:fillRect l="-23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Hình chữ nhật 15"/>
              <p:cNvSpPr/>
              <p:nvPr/>
            </p:nvSpPr>
            <p:spPr>
              <a:xfrm>
                <a:off x="10564275" y="3383761"/>
                <a:ext cx="137944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B050"/>
                    </a:solidFill>
                  </a:rPr>
                  <a:t>=</a:t>
                </a:r>
                <a:r>
                  <a:rPr lang="vi-VN" sz="2000" b="1" dirty="0">
                    <a:solidFill>
                      <a:srgbClr val="00B05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00B050"/>
                    </a:solidFill>
                  </a:rPr>
                  <a:t>4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l-GR" b="1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b="1" i="1" dirty="0">
                  <a:solidFill>
                    <a:srgbClr val="00B05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5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4275" y="3383761"/>
                <a:ext cx="1379445" cy="400110"/>
              </a:xfrm>
              <a:prstGeom prst="rect">
                <a:avLst/>
              </a:prstGeom>
              <a:blipFill>
                <a:blip r:embed="rId5"/>
                <a:stretch>
                  <a:fillRect l="-442" t="-7576" b="-257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086201" y="3974716"/>
            <a:ext cx="47928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B050"/>
                </a:solidFill>
                <a:latin typeface="Open Sans"/>
              </a:rPr>
              <a:t>Điện trở của biến trở khi đèn sáng bình thường chiếm</a:t>
            </a:r>
            <a:r>
              <a:rPr lang="en-US" altLang="en-US" b="1" dirty="0" smtClean="0">
                <a:solidFill>
                  <a:srgbClr val="00B050"/>
                </a:solidFill>
                <a:latin typeface="Open Sans"/>
              </a:rPr>
              <a:t>: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Hình chữ nhật 15"/>
              <p:cNvSpPr/>
              <p:nvPr/>
            </p:nvSpPr>
            <p:spPr>
              <a:xfrm>
                <a:off x="7277268" y="4762691"/>
                <a:ext cx="4354438" cy="944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%R</a:t>
                </a:r>
                <a:r>
                  <a:rPr lang="en-US" sz="20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000" b="1" dirty="0" smtClean="0">
                    <a:solidFill>
                      <a:srgbClr val="00B05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𝒃𝒎𝒂𝒙</m:t>
                            </m:r>
                          </m:sub>
                        </m:sSub>
                      </m:den>
                    </m:f>
                    <m:r>
                      <a:rPr lang="en-US" sz="20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. </m:t>
                    </m:r>
                    <m:r>
                      <a:rPr lang="en-US" sz="20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en-US" sz="20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%=</m:t>
                    </m:r>
                    <m:r>
                      <a:rPr lang="en-US" sz="20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en-US" sz="20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en-US" sz="2000" b="1" dirty="0" smtClean="0">
                  <a:solidFill>
                    <a:srgbClr val="00B050"/>
                  </a:solidFill>
                </a:endParaRPr>
              </a:p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000" b="1" i="1" dirty="0" smtClean="0">
                    <a:solidFill>
                      <a:srgbClr val="00B050"/>
                    </a:solidFill>
                    <a:latin typeface="Times New Roman" pitchFamily="18" charset="0"/>
                  </a:rPr>
                  <a:t> </a:t>
                </a:r>
                <a:endParaRPr lang="el-GR" sz="2000" b="1" i="1" dirty="0">
                  <a:solidFill>
                    <a:srgbClr val="00B05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9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268" y="4762691"/>
                <a:ext cx="4354438" cy="944233"/>
              </a:xfrm>
              <a:prstGeom prst="rect">
                <a:avLst/>
              </a:prstGeom>
              <a:blipFill>
                <a:blip r:embed="rId6"/>
                <a:stretch>
                  <a:fillRect l="-15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16250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3" grpId="0"/>
      <p:bldP spid="5" grpId="0"/>
      <p:bldP spid="6" grpId="0"/>
      <p:bldP spid="7" grpId="0"/>
      <p:bldP spid="8" grpId="0"/>
      <p:bldP spid="20" grpId="0"/>
      <p:bldP spid="21" grpId="0"/>
      <p:bldP spid="22" grpId="0"/>
      <p:bldP spid="24" grpId="0"/>
      <p:bldP spid="25" grpId="0"/>
      <p:bldP spid="11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1154</Words>
  <Application>Microsoft Office PowerPoint</Application>
  <PresentationFormat>Widescreen</PresentationFormat>
  <Paragraphs>336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.VnLinus</vt:lpstr>
      <vt:lpstr>.VnLius</vt:lpstr>
      <vt:lpstr>Arial</vt:lpstr>
      <vt:lpstr>Calibri</vt:lpstr>
      <vt:lpstr>Calibri Light</vt:lpstr>
      <vt:lpstr>Cambria Math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Giang</dc:creator>
  <cp:lastModifiedBy>PC</cp:lastModifiedBy>
  <cp:revision>48</cp:revision>
  <dcterms:created xsi:type="dcterms:W3CDTF">2021-10-10T09:40:13Z</dcterms:created>
  <dcterms:modified xsi:type="dcterms:W3CDTF">2021-10-13T09:33:41Z</dcterms:modified>
</cp:coreProperties>
</file>